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8"/>
  </p:notesMasterIdLst>
  <p:sldIdLst>
    <p:sldId id="256" r:id="rId2"/>
    <p:sldId id="257" r:id="rId3"/>
    <p:sldId id="258" r:id="rId4"/>
    <p:sldId id="259" r:id="rId5"/>
    <p:sldId id="261" r:id="rId6"/>
    <p:sldId id="262" r:id="rId7"/>
    <p:sldId id="260" r:id="rId8"/>
    <p:sldId id="263" r:id="rId9"/>
    <p:sldId id="265" r:id="rId10"/>
    <p:sldId id="266" r:id="rId11"/>
    <p:sldId id="282" r:id="rId12"/>
    <p:sldId id="273" r:id="rId13"/>
    <p:sldId id="271" r:id="rId14"/>
    <p:sldId id="276" r:id="rId15"/>
    <p:sldId id="277" r:id="rId16"/>
    <p:sldId id="278" r:id="rId17"/>
    <p:sldId id="279" r:id="rId18"/>
    <p:sldId id="281" r:id="rId19"/>
    <p:sldId id="283" r:id="rId20"/>
    <p:sldId id="284"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2F9"/>
    <a:srgbClr val="8CA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2222222222222223E-2"/>
          <c:y val="0.1711807378244386"/>
          <c:w val="0.93888888888888888"/>
          <c:h val="0.65531641878098568"/>
        </c:manualLayout>
      </c:layout>
      <c:bar3DChart>
        <c:barDir val="col"/>
        <c:grouping val="clustered"/>
        <c:varyColors val="0"/>
        <c:ser>
          <c:idx val="0"/>
          <c:order val="0"/>
          <c:invertIfNegative val="0"/>
          <c:dLbls>
            <c:dLbl>
              <c:idx val="0"/>
              <c:layout>
                <c:manualLayout>
                  <c:x val="3.0555555555555582E-2"/>
                  <c:y val="-5.0925925925925923E-2"/>
                </c:manualLayout>
              </c:layout>
              <c:tx>
                <c:rich>
                  <a:bodyPr/>
                  <a:lstStyle/>
                  <a:p>
                    <a:r>
                      <a:rPr lang="en-US" dirty="0" smtClean="0"/>
                      <a:t>61%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61F-41A8-B759-D4D3F96B5257}"/>
                </c:ext>
                <c:ext xmlns:c15="http://schemas.microsoft.com/office/drawing/2012/chart" uri="{CE6537A1-D6FC-4f65-9D91-7224C49458BB}"/>
              </c:extLst>
            </c:dLbl>
            <c:dLbl>
              <c:idx val="1"/>
              <c:layout>
                <c:manualLayout>
                  <c:x val="2.5000000000000001E-2"/>
                  <c:y val="-4.6296296296296294E-2"/>
                </c:manualLayout>
              </c:layout>
              <c:tx>
                <c:rich>
                  <a:bodyPr/>
                  <a:lstStyle/>
                  <a:p>
                    <a:r>
                      <a:rPr lang="en-US" dirty="0" smtClean="0"/>
                      <a:t>53%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61F-41A8-B759-D4D3F96B5257}"/>
                </c:ext>
                <c:ext xmlns:c15="http://schemas.microsoft.com/office/drawing/2012/chart" uri="{CE6537A1-D6FC-4f65-9D91-7224C49458BB}"/>
              </c:extLst>
            </c:dLbl>
            <c:dLbl>
              <c:idx val="2"/>
              <c:layout>
                <c:manualLayout>
                  <c:x val="5.00000000000001E-2"/>
                  <c:y val="-5.5555555555555552E-2"/>
                </c:manualLayout>
              </c:layout>
              <c:tx>
                <c:rich>
                  <a:bodyPr/>
                  <a:lstStyle/>
                  <a:p>
                    <a:r>
                      <a:rPr lang="en-US" dirty="0" smtClean="0"/>
                      <a:t>89%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61F-41A8-B759-D4D3F96B5257}"/>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Lapas10!$A$1:$A$3</c:f>
              <c:strCache>
                <c:ptCount val="3"/>
                <c:pt idx="0">
                  <c:v>mokiniai</c:v>
                </c:pt>
                <c:pt idx="1">
                  <c:v>tėvai</c:v>
                </c:pt>
                <c:pt idx="2">
                  <c:v>treneriai</c:v>
                </c:pt>
              </c:strCache>
            </c:strRef>
          </c:cat>
          <c:val>
            <c:numRef>
              <c:f>Lapas10!$B$1:$B$3</c:f>
              <c:numCache>
                <c:formatCode>0%</c:formatCode>
                <c:ptCount val="3"/>
                <c:pt idx="0">
                  <c:v>0.51</c:v>
                </c:pt>
                <c:pt idx="1">
                  <c:v>0.48</c:v>
                </c:pt>
                <c:pt idx="2">
                  <c:v>0.78</c:v>
                </c:pt>
              </c:numCache>
            </c:numRef>
          </c:val>
          <c:extLst xmlns:c16r2="http://schemas.microsoft.com/office/drawing/2015/06/chart">
            <c:ext xmlns:c16="http://schemas.microsoft.com/office/drawing/2014/chart" uri="{C3380CC4-5D6E-409C-BE32-E72D297353CC}">
              <c16:uniqueId val="{00000003-361F-41A8-B759-D4D3F96B5257}"/>
            </c:ext>
          </c:extLst>
        </c:ser>
        <c:dLbls>
          <c:showLegendKey val="0"/>
          <c:showVal val="1"/>
          <c:showCatName val="0"/>
          <c:showSerName val="0"/>
          <c:showPercent val="0"/>
          <c:showBubbleSize val="0"/>
        </c:dLbls>
        <c:gapWidth val="150"/>
        <c:shape val="box"/>
        <c:axId val="303444360"/>
        <c:axId val="303443184"/>
        <c:axId val="0"/>
      </c:bar3DChart>
      <c:catAx>
        <c:axId val="303444360"/>
        <c:scaling>
          <c:orientation val="minMax"/>
        </c:scaling>
        <c:delete val="0"/>
        <c:axPos val="b"/>
        <c:numFmt formatCode="General" sourceLinked="0"/>
        <c:majorTickMark val="none"/>
        <c:minorTickMark val="none"/>
        <c:tickLblPos val="nextTo"/>
        <c:crossAx val="303443184"/>
        <c:crosses val="autoZero"/>
        <c:auto val="1"/>
        <c:lblAlgn val="ctr"/>
        <c:lblOffset val="100"/>
        <c:noMultiLvlLbl val="0"/>
      </c:catAx>
      <c:valAx>
        <c:axId val="303443184"/>
        <c:scaling>
          <c:orientation val="minMax"/>
        </c:scaling>
        <c:delete val="1"/>
        <c:axPos val="l"/>
        <c:numFmt formatCode="0%" sourceLinked="1"/>
        <c:majorTickMark val="out"/>
        <c:minorTickMark val="none"/>
        <c:tickLblPos val="nextTo"/>
        <c:crossAx val="303444360"/>
        <c:crosses val="autoZero"/>
        <c:crossBetween val="between"/>
      </c:valAx>
    </c:plotArea>
    <c:plotVisOnly val="1"/>
    <c:dispBlanksAs val="gap"/>
    <c:showDLblsOverMax val="0"/>
  </c:chart>
  <c:txPr>
    <a:bodyPr/>
    <a:lstStyle/>
    <a:p>
      <a:pPr>
        <a:defRPr sz="2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'2 dalis 2 kl.'!$A$2</c:f>
              <c:strCache>
                <c:ptCount val="1"/>
                <c:pt idx="0">
                  <c:v>Ar individualizuojate ugdymo procesą pagal vaikų gebėjimus?</c:v>
                </c:pt>
              </c:strCache>
            </c:strRef>
          </c:tx>
          <c:spPr>
            <a:solidFill>
              <a:schemeClr val="accent1"/>
            </a:solidFill>
            <a:ln>
              <a:noFill/>
            </a:ln>
            <a:effectLst/>
            <a:sp3d/>
          </c:spPr>
          <c:invertIfNegative val="0"/>
          <c:dLbls>
            <c:dLbl>
              <c:idx val="0"/>
              <c:layout>
                <c:manualLayout>
                  <c:x val="4.7749865899326446E-3"/>
                  <c:y val="-6.66484039544019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C9F-4EEB-879E-3C2D163823EA}"/>
                </c:ext>
                <c:ext xmlns:c15="http://schemas.microsoft.com/office/drawing/2012/chart" uri="{CE6537A1-D6FC-4f65-9D91-7224C49458BB}"/>
              </c:extLst>
            </c:dLbl>
            <c:dLbl>
              <c:idx val="1"/>
              <c:layout>
                <c:manualLayout>
                  <c:x val="1.4324959769798022E-2"/>
                  <c:y val="-8.99753453384426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C9F-4EEB-879E-3C2D163823EA}"/>
                </c:ext>
                <c:ext xmlns:c15="http://schemas.microsoft.com/office/drawing/2012/chart" uri="{CE6537A1-D6FC-4f65-9D91-7224C49458BB}"/>
              </c:extLst>
            </c:dLbl>
            <c:dLbl>
              <c:idx val="2"/>
              <c:layout>
                <c:manualLayout>
                  <c:x val="2.5466595146307593E-2"/>
                  <c:y val="-6.66484039544019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C9F-4EEB-879E-3C2D163823EA}"/>
                </c:ext>
                <c:ext xmlns:c15="http://schemas.microsoft.com/office/drawing/2012/chart" uri="{CE6537A1-D6FC-4f65-9D91-7224C49458BB}">
                  <c15:layout>
                    <c:manualLayout>
                      <c:w val="4.350012783428666E-2"/>
                      <c:h val="7.1313792231210135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dalis 2 kl.'!$B$1:$D$1</c:f>
              <c:strCache>
                <c:ptCount val="3"/>
                <c:pt idx="0">
                  <c:v>Taip</c:v>
                </c:pt>
                <c:pt idx="1">
                  <c:v>Ne</c:v>
                </c:pt>
                <c:pt idx="2">
                  <c:v>Kartais</c:v>
                </c:pt>
              </c:strCache>
            </c:strRef>
          </c:cat>
          <c:val>
            <c:numRef>
              <c:f>'2 dalis 2 kl.'!$B$2:$D$2</c:f>
              <c:numCache>
                <c:formatCode>0%</c:formatCode>
                <c:ptCount val="3"/>
                <c:pt idx="0">
                  <c:v>0.76</c:v>
                </c:pt>
                <c:pt idx="1">
                  <c:v>0.06</c:v>
                </c:pt>
                <c:pt idx="2">
                  <c:v>0.03</c:v>
                </c:pt>
              </c:numCache>
            </c:numRef>
          </c:val>
          <c:extLst xmlns:c16r2="http://schemas.microsoft.com/office/drawing/2015/06/chart">
            <c:ext xmlns:c16="http://schemas.microsoft.com/office/drawing/2014/chart" uri="{C3380CC4-5D6E-409C-BE32-E72D297353CC}">
              <c16:uniqueId val="{00000000-2C9F-4EEB-879E-3C2D163823EA}"/>
            </c:ext>
          </c:extLst>
        </c:ser>
        <c:dLbls>
          <c:showLegendKey val="0"/>
          <c:showVal val="1"/>
          <c:showCatName val="0"/>
          <c:showSerName val="0"/>
          <c:showPercent val="0"/>
          <c:showBubbleSize val="0"/>
        </c:dLbls>
        <c:gapWidth val="150"/>
        <c:shape val="box"/>
        <c:axId val="355406216"/>
        <c:axId val="355412488"/>
        <c:axId val="0"/>
      </c:bar3DChart>
      <c:catAx>
        <c:axId val="355406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5412488"/>
        <c:crosses val="autoZero"/>
        <c:auto val="1"/>
        <c:lblAlgn val="ctr"/>
        <c:lblOffset val="100"/>
        <c:noMultiLvlLbl val="0"/>
      </c:catAx>
      <c:valAx>
        <c:axId val="3554124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5406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'2 dalis 2 kl mokiniai ir tėvai'!$A$2</c:f>
              <c:strCache>
                <c:ptCount val="1"/>
                <c:pt idx="0">
                  <c:v>Mokiniai "Ar Jus tenkina vedamos treniruotės?</c:v>
                </c:pt>
              </c:strCache>
            </c:strRef>
          </c:tx>
          <c:spPr>
            <a:solidFill>
              <a:schemeClr val="accent1"/>
            </a:solidFill>
            <a:ln>
              <a:noFill/>
            </a:ln>
            <a:effectLst/>
            <a:sp3d/>
          </c:spPr>
          <c:invertIfNegative val="0"/>
          <c:dLbls>
            <c:dLbl>
              <c:idx val="0"/>
              <c:layout>
                <c:manualLayout>
                  <c:x val="1.2932256867206596E-2"/>
                  <c:y val="-5.53770641999463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BEA-4C70-8827-7CBB8AE93CF6}"/>
                </c:ext>
                <c:ext xmlns:c15="http://schemas.microsoft.com/office/drawing/2012/chart" uri="{CE6537A1-D6FC-4f65-9D91-7224C49458BB}"/>
              </c:extLst>
            </c:dLbl>
            <c:dLbl>
              <c:idx val="2"/>
              <c:layout>
                <c:manualLayout>
                  <c:x val="7.7593541203238633E-3"/>
                  <c:y val="-5.53770641999464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BEA-4C70-8827-7CBB8AE93C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dalis 2 kl mokiniai ir tėvai'!$B$1:$D$1</c:f>
              <c:strCache>
                <c:ptCount val="3"/>
                <c:pt idx="0">
                  <c:v>Taip</c:v>
                </c:pt>
                <c:pt idx="1">
                  <c:v>Ne</c:v>
                </c:pt>
                <c:pt idx="2">
                  <c:v>Kartai/Nežinau</c:v>
                </c:pt>
              </c:strCache>
            </c:strRef>
          </c:cat>
          <c:val>
            <c:numRef>
              <c:f>'2 dalis 2 kl mokiniai ir tėvai'!$B$2:$D$2</c:f>
              <c:numCache>
                <c:formatCode>General</c:formatCode>
                <c:ptCount val="3"/>
                <c:pt idx="0" formatCode="0%">
                  <c:v>0.95</c:v>
                </c:pt>
                <c:pt idx="2" formatCode="0%">
                  <c:v>0.05</c:v>
                </c:pt>
              </c:numCache>
            </c:numRef>
          </c:val>
          <c:extLst xmlns:c16r2="http://schemas.microsoft.com/office/drawing/2015/06/chart">
            <c:ext xmlns:c16="http://schemas.microsoft.com/office/drawing/2014/chart" uri="{C3380CC4-5D6E-409C-BE32-E72D297353CC}">
              <c16:uniqueId val="{00000000-7BEA-4C70-8827-7CBB8AE93CF6}"/>
            </c:ext>
          </c:extLst>
        </c:ser>
        <c:ser>
          <c:idx val="1"/>
          <c:order val="1"/>
          <c:tx>
            <c:strRef>
              <c:f>'2 dalis 2 kl mokiniai ir tėvai'!$A$3</c:f>
              <c:strCache>
                <c:ptCount val="1"/>
                <c:pt idx="0">
                  <c:v>Tėvai "Ar Jūsų vaiką tenkina vedamos treniruotės?</c:v>
                </c:pt>
              </c:strCache>
            </c:strRef>
          </c:tx>
          <c:spPr>
            <a:solidFill>
              <a:schemeClr val="accent2"/>
            </a:solidFill>
            <a:ln>
              <a:noFill/>
            </a:ln>
            <a:effectLst/>
            <a:sp3d/>
          </c:spPr>
          <c:invertIfNegative val="0"/>
          <c:dLbls>
            <c:dLbl>
              <c:idx val="0"/>
              <c:layout>
                <c:manualLayout>
                  <c:x val="1.9398385300809895E-2"/>
                  <c:y val="-4.88621154705409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BEA-4C70-8827-7CBB8AE93CF6}"/>
                </c:ext>
                <c:ext xmlns:c15="http://schemas.microsoft.com/office/drawing/2012/chart" uri="{CE6537A1-D6FC-4f65-9D91-7224C49458BB}"/>
              </c:extLst>
            </c:dLbl>
            <c:dLbl>
              <c:idx val="2"/>
              <c:layout>
                <c:manualLayout>
                  <c:x val="2.1984836674251215E-2"/>
                  <c:y val="-4.56046411058381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BEA-4C70-8827-7CBB8AE93CF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dalis 2 kl mokiniai ir tėvai'!$B$1:$D$1</c:f>
              <c:strCache>
                <c:ptCount val="3"/>
                <c:pt idx="0">
                  <c:v>Taip</c:v>
                </c:pt>
                <c:pt idx="1">
                  <c:v>Ne</c:v>
                </c:pt>
                <c:pt idx="2">
                  <c:v>Kartai/Nežinau</c:v>
                </c:pt>
              </c:strCache>
            </c:strRef>
          </c:cat>
          <c:val>
            <c:numRef>
              <c:f>'2 dalis 2 kl mokiniai ir tėvai'!$B$3:$D$3</c:f>
              <c:numCache>
                <c:formatCode>General</c:formatCode>
                <c:ptCount val="3"/>
                <c:pt idx="0" formatCode="0%">
                  <c:v>0.94</c:v>
                </c:pt>
                <c:pt idx="2" formatCode="0%">
                  <c:v>0.06</c:v>
                </c:pt>
              </c:numCache>
            </c:numRef>
          </c:val>
          <c:extLst xmlns:c16r2="http://schemas.microsoft.com/office/drawing/2015/06/chart">
            <c:ext xmlns:c16="http://schemas.microsoft.com/office/drawing/2014/chart" uri="{C3380CC4-5D6E-409C-BE32-E72D297353CC}">
              <c16:uniqueId val="{00000001-7BEA-4C70-8827-7CBB8AE93CF6}"/>
            </c:ext>
          </c:extLst>
        </c:ser>
        <c:dLbls>
          <c:showLegendKey val="0"/>
          <c:showVal val="1"/>
          <c:showCatName val="0"/>
          <c:showSerName val="0"/>
          <c:showPercent val="0"/>
          <c:showBubbleSize val="0"/>
        </c:dLbls>
        <c:gapWidth val="150"/>
        <c:shape val="box"/>
        <c:axId val="355412880"/>
        <c:axId val="355406608"/>
        <c:axId val="0"/>
      </c:bar3DChart>
      <c:catAx>
        <c:axId val="355412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5406608"/>
        <c:crosses val="autoZero"/>
        <c:auto val="1"/>
        <c:lblAlgn val="ctr"/>
        <c:lblOffset val="100"/>
        <c:noMultiLvlLbl val="0"/>
      </c:catAx>
      <c:valAx>
        <c:axId val="3554066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54128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'treneriai  2dalis 3kl'!$A$2</c:f>
              <c:strCache>
                <c:ptCount val="1"/>
                <c:pt idx="0">
                  <c:v>Ar bendradarbiaujate su kolegomis organizuojant ugdymo procesą?</c:v>
                </c:pt>
              </c:strCache>
            </c:strRef>
          </c:tx>
          <c:spPr>
            <a:solidFill>
              <a:schemeClr val="accent1"/>
            </a:solidFill>
            <a:ln>
              <a:noFill/>
            </a:ln>
            <a:effectLst/>
            <a:sp3d/>
          </c:spPr>
          <c:invertIfNegative val="0"/>
          <c:dLbls>
            <c:dLbl>
              <c:idx val="0"/>
              <c:layout>
                <c:manualLayout>
                  <c:x val="2.8778778211700318E-2"/>
                  <c:y val="-7.8164829314478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C-42BE-9115-7DF7CAA25660}"/>
                </c:ext>
                <c:ext xmlns:c15="http://schemas.microsoft.com/office/drawing/2012/chart" uri="{CE6537A1-D6FC-4f65-9D91-7224C49458BB}"/>
              </c:extLst>
            </c:dLbl>
            <c:dLbl>
              <c:idx val="1"/>
              <c:layout>
                <c:manualLayout>
                  <c:x val="2.0145144748190222E-2"/>
                  <c:y val="-7.816482931447803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83C-42BE-9115-7DF7CAA25660}"/>
                </c:ext>
                <c:ext xmlns:c15="http://schemas.microsoft.com/office/drawing/2012/chart" uri="{CE6537A1-D6FC-4f65-9D91-7224C49458BB}">
                  <c15:layout>
                    <c:manualLayout>
                      <c:w val="5.0837711710968611E-2"/>
                      <c:h val="8.9238180134029094E-2"/>
                    </c:manualLayout>
                  </c15:layout>
                </c:ext>
              </c:extLst>
            </c:dLbl>
            <c:dLbl>
              <c:idx val="2"/>
              <c:layout>
                <c:manualLayout>
                  <c:x val="2.7339839301115301E-2"/>
                  <c:y val="-7.16510935382716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C-42BE-9115-7DF7CAA25660}"/>
                </c:ext>
                <c:ext xmlns:c15="http://schemas.microsoft.com/office/drawing/2012/chart" uri="{CE6537A1-D6FC-4f65-9D91-7224C49458BB}">
                  <c15:layout>
                    <c:manualLayout>
                      <c:w val="5.0837711710968611E-2"/>
                      <c:h val="6.969697280540958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'treneriai  2dalis 3kl'!$B$1:$D$1</c:f>
              <c:strCache>
                <c:ptCount val="3"/>
                <c:pt idx="0">
                  <c:v>Taip</c:v>
                </c:pt>
                <c:pt idx="1">
                  <c:v>NE</c:v>
                </c:pt>
                <c:pt idx="2">
                  <c:v>Kartais</c:v>
                </c:pt>
              </c:strCache>
            </c:strRef>
          </c:cat>
          <c:val>
            <c:numRef>
              <c:f>'treneriai  2dalis 3kl'!$B$2:$D$2</c:f>
              <c:numCache>
                <c:formatCode>0%</c:formatCode>
                <c:ptCount val="3"/>
                <c:pt idx="0">
                  <c:v>0.64</c:v>
                </c:pt>
                <c:pt idx="1">
                  <c:v>0.12</c:v>
                </c:pt>
                <c:pt idx="2">
                  <c:v>0.24</c:v>
                </c:pt>
              </c:numCache>
            </c:numRef>
          </c:val>
          <c:extLst xmlns:c16r2="http://schemas.microsoft.com/office/drawing/2015/06/chart">
            <c:ext xmlns:c16="http://schemas.microsoft.com/office/drawing/2014/chart" uri="{C3380CC4-5D6E-409C-BE32-E72D297353CC}">
              <c16:uniqueId val="{00000000-E83C-42BE-9115-7DF7CAA25660}"/>
            </c:ext>
          </c:extLst>
        </c:ser>
        <c:dLbls>
          <c:showLegendKey val="0"/>
          <c:showVal val="1"/>
          <c:showCatName val="0"/>
          <c:showSerName val="0"/>
          <c:showPercent val="0"/>
          <c:showBubbleSize val="0"/>
        </c:dLbls>
        <c:gapWidth val="150"/>
        <c:shape val="box"/>
        <c:axId val="355410136"/>
        <c:axId val="355407784"/>
        <c:axId val="0"/>
      </c:bar3DChart>
      <c:catAx>
        <c:axId val="355410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5407784"/>
        <c:crosses val="autoZero"/>
        <c:auto val="1"/>
        <c:lblAlgn val="ctr"/>
        <c:lblOffset val="100"/>
        <c:noMultiLvlLbl val="0"/>
      </c:catAx>
      <c:valAx>
        <c:axId val="355407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5410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'tėvai 2 dalis 3 kl.'!$A$2</c:f>
              <c:strCache>
                <c:ptCount val="1"/>
                <c:pt idx="0">
                  <c:v>Ar mano vaikas mokykloje motyvuojamas siekti gerų ugdymosu rezultatų?</c:v>
                </c:pt>
              </c:strCache>
            </c:strRef>
          </c:tx>
          <c:spPr>
            <a:solidFill>
              <a:schemeClr val="accent1"/>
            </a:solidFill>
            <a:ln>
              <a:noFill/>
            </a:ln>
            <a:effectLst/>
            <a:sp3d/>
          </c:spPr>
          <c:invertIfNegative val="0"/>
          <c:dLbls>
            <c:dLbl>
              <c:idx val="0"/>
              <c:layout>
                <c:manualLayout>
                  <c:x val="3.429064340075641E-2"/>
                  <c:y val="-6.0029832598472443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DFD-4C8F-989E-1BE6B82C4C7C}"/>
                </c:ext>
                <c:ext xmlns:c15="http://schemas.microsoft.com/office/drawing/2012/chart" uri="{CE6537A1-D6FC-4f65-9D91-7224C49458BB}"/>
              </c:extLst>
            </c:dLbl>
            <c:dLbl>
              <c:idx val="2"/>
              <c:layout>
                <c:manualLayout>
                  <c:x val="3.6095414106059411E-3"/>
                  <c:y val="-6.8605522969682795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DFD-4C8F-989E-1BE6B82C4C7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'tėvai 2 dalis 3 kl.'!$B$1:$D$1</c:f>
              <c:strCache>
                <c:ptCount val="3"/>
                <c:pt idx="0">
                  <c:v>Taip</c:v>
                </c:pt>
                <c:pt idx="1">
                  <c:v>Ne</c:v>
                </c:pt>
                <c:pt idx="2">
                  <c:v>Nežinau</c:v>
                </c:pt>
              </c:strCache>
            </c:strRef>
          </c:cat>
          <c:val>
            <c:numRef>
              <c:f>'tėvai 2 dalis 3 kl.'!$B$2:$D$2</c:f>
              <c:numCache>
                <c:formatCode>General</c:formatCode>
                <c:ptCount val="3"/>
                <c:pt idx="0" formatCode="0%">
                  <c:v>0.9</c:v>
                </c:pt>
                <c:pt idx="2" formatCode="0%">
                  <c:v>0.1</c:v>
                </c:pt>
              </c:numCache>
            </c:numRef>
          </c:val>
          <c:extLst xmlns:c16r2="http://schemas.microsoft.com/office/drawing/2015/06/chart">
            <c:ext xmlns:c16="http://schemas.microsoft.com/office/drawing/2014/chart" uri="{C3380CC4-5D6E-409C-BE32-E72D297353CC}">
              <c16:uniqueId val="{00000000-BDFD-4C8F-989E-1BE6B82C4C7C}"/>
            </c:ext>
          </c:extLst>
        </c:ser>
        <c:dLbls>
          <c:showLegendKey val="0"/>
          <c:showVal val="1"/>
          <c:showCatName val="0"/>
          <c:showSerName val="0"/>
          <c:showPercent val="0"/>
          <c:showBubbleSize val="0"/>
        </c:dLbls>
        <c:gapWidth val="150"/>
        <c:shape val="box"/>
        <c:axId val="352920376"/>
        <c:axId val="352921160"/>
        <c:axId val="0"/>
      </c:bar3DChart>
      <c:catAx>
        <c:axId val="35292037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2921160"/>
        <c:crosses val="autoZero"/>
        <c:auto val="1"/>
        <c:lblAlgn val="ctr"/>
        <c:lblOffset val="100"/>
        <c:noMultiLvlLbl val="0"/>
      </c:catAx>
      <c:valAx>
        <c:axId val="3529211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52920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2400" dirty="0">
                <a:solidFill>
                  <a:schemeClr val="tx1"/>
                </a:solidFill>
                <a:latin typeface="Times New Roman" panose="02020603050405020304" pitchFamily="18" charset="0"/>
                <a:cs typeface="Times New Roman" panose="02020603050405020304" pitchFamily="18" charset="0"/>
              </a:rPr>
              <a:t>Ar laikotės susitarimų</a:t>
            </a:r>
            <a:r>
              <a:rPr lang="lt-LT" sz="2400" baseline="0" dirty="0">
                <a:solidFill>
                  <a:schemeClr val="tx1"/>
                </a:solidFill>
                <a:latin typeface="Times New Roman" panose="02020603050405020304" pitchFamily="18" charset="0"/>
                <a:cs typeface="Times New Roman" panose="02020603050405020304" pitchFamily="18" charset="0"/>
              </a:rPr>
              <a:t>, vidaus tvarkos taisyklių ?</a:t>
            </a:r>
            <a:endParaRPr lang="lt-LT" sz="24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'3 dalis 1 kl.'!$B$1</c:f>
              <c:strCache>
                <c:ptCount val="1"/>
                <c:pt idx="0">
                  <c:v>Taip</c:v>
                </c:pt>
              </c:strCache>
            </c:strRef>
          </c:tx>
          <c:spPr>
            <a:solidFill>
              <a:schemeClr val="accent1"/>
            </a:solidFill>
            <a:ln>
              <a:noFill/>
            </a:ln>
            <a:effectLst/>
            <a:sp3d/>
          </c:spPr>
          <c:invertIfNegative val="0"/>
          <c:dLbls>
            <c:dLbl>
              <c:idx val="0"/>
              <c:layout>
                <c:manualLayout>
                  <c:x val="0"/>
                  <c:y val="-4.23630345275409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DCC-4952-8580-1884AD2DD5FB}"/>
                </c:ext>
                <c:ext xmlns:c15="http://schemas.microsoft.com/office/drawing/2012/chart" uri="{CE6537A1-D6FC-4f65-9D91-7224C49458BB}"/>
              </c:extLst>
            </c:dLbl>
            <c:dLbl>
              <c:idx val="1"/>
              <c:layout>
                <c:manualLayout>
                  <c:x val="8.7706661410712622E-3"/>
                  <c:y val="-2.82420230183606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DCC-4952-8580-1884AD2DD5FB}"/>
                </c:ext>
                <c:ext xmlns:c15="http://schemas.microsoft.com/office/drawing/2012/chart" uri="{CE6537A1-D6FC-4f65-9D91-7224C49458BB}"/>
              </c:extLst>
            </c:dLbl>
            <c:dLbl>
              <c:idx val="2"/>
              <c:layout>
                <c:manualLayout>
                  <c:x val="1.7541332282142524E-2"/>
                  <c:y val="-3.1066225320196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DCC-4952-8580-1884AD2DD5F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dalis 1 kl.'!$A$2:$A$4</c:f>
              <c:strCache>
                <c:ptCount val="3"/>
                <c:pt idx="0">
                  <c:v>Neformaliojo švietimo (sportas) mokytojai</c:v>
                </c:pt>
                <c:pt idx="1">
                  <c:v>Mokiniai</c:v>
                </c:pt>
                <c:pt idx="2">
                  <c:v>Tėvai</c:v>
                </c:pt>
              </c:strCache>
            </c:strRef>
          </c:cat>
          <c:val>
            <c:numRef>
              <c:f>'3 dalis 1 kl.'!$B$2:$B$4</c:f>
              <c:numCache>
                <c:formatCode>0%</c:formatCode>
                <c:ptCount val="3"/>
                <c:pt idx="0">
                  <c:v>0.65</c:v>
                </c:pt>
                <c:pt idx="1">
                  <c:v>0.89</c:v>
                </c:pt>
                <c:pt idx="2">
                  <c:v>0.94</c:v>
                </c:pt>
              </c:numCache>
            </c:numRef>
          </c:val>
          <c:extLst xmlns:c16r2="http://schemas.microsoft.com/office/drawing/2015/06/chart">
            <c:ext xmlns:c16="http://schemas.microsoft.com/office/drawing/2014/chart" uri="{C3380CC4-5D6E-409C-BE32-E72D297353CC}">
              <c16:uniqueId val="{00000000-BDCC-4952-8580-1884AD2DD5FB}"/>
            </c:ext>
          </c:extLst>
        </c:ser>
        <c:ser>
          <c:idx val="1"/>
          <c:order val="1"/>
          <c:tx>
            <c:strRef>
              <c:f>'3 dalis 1 kl.'!$C$1</c:f>
              <c:strCache>
                <c:ptCount val="1"/>
                <c:pt idx="0">
                  <c:v>Ne </c:v>
                </c:pt>
              </c:strCache>
            </c:strRef>
          </c:tx>
          <c:spPr>
            <a:solidFill>
              <a:schemeClr val="accent2"/>
            </a:solidFill>
            <a:ln>
              <a:noFill/>
            </a:ln>
            <a:effectLst/>
            <a:sp3d/>
          </c:spPr>
          <c:invertIfNegative val="0"/>
          <c:dLbls>
            <c:dLbl>
              <c:idx val="2"/>
              <c:layout>
                <c:manualLayout>
                  <c:x val="1.5787199053928141E-2"/>
                  <c:y val="-6.49566529422294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DCC-4952-8580-1884AD2DD5F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dalis 1 kl.'!$A$2:$A$4</c:f>
              <c:strCache>
                <c:ptCount val="3"/>
                <c:pt idx="0">
                  <c:v>Neformaliojo švietimo (sportas) mokytojai</c:v>
                </c:pt>
                <c:pt idx="1">
                  <c:v>Mokiniai</c:v>
                </c:pt>
                <c:pt idx="2">
                  <c:v>Tėvai</c:v>
                </c:pt>
              </c:strCache>
            </c:strRef>
          </c:cat>
          <c:val>
            <c:numRef>
              <c:f>'3 dalis 1 kl.'!$C$2:$C$4</c:f>
              <c:numCache>
                <c:formatCode>General</c:formatCode>
                <c:ptCount val="3"/>
                <c:pt idx="2" formatCode="0%">
                  <c:v>0.01</c:v>
                </c:pt>
              </c:numCache>
            </c:numRef>
          </c:val>
          <c:extLst xmlns:c16r2="http://schemas.microsoft.com/office/drawing/2015/06/chart">
            <c:ext xmlns:c16="http://schemas.microsoft.com/office/drawing/2014/chart" uri="{C3380CC4-5D6E-409C-BE32-E72D297353CC}">
              <c16:uniqueId val="{00000001-BDCC-4952-8580-1884AD2DD5FB}"/>
            </c:ext>
          </c:extLst>
        </c:ser>
        <c:ser>
          <c:idx val="2"/>
          <c:order val="2"/>
          <c:tx>
            <c:strRef>
              <c:f>'3 dalis 1 kl.'!$D$1</c:f>
              <c:strCache>
                <c:ptCount val="1"/>
                <c:pt idx="0">
                  <c:v>Kartais</c:v>
                </c:pt>
              </c:strCache>
            </c:strRef>
          </c:tx>
          <c:spPr>
            <a:solidFill>
              <a:schemeClr val="accent3"/>
            </a:solidFill>
            <a:ln>
              <a:noFill/>
            </a:ln>
            <a:effectLst/>
            <a:sp3d/>
          </c:spPr>
          <c:invertIfNegative val="0"/>
          <c:dLbls>
            <c:dLbl>
              <c:idx val="0"/>
              <c:layout>
                <c:manualLayout>
                  <c:x val="0"/>
                  <c:y val="-3.67146299238688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DCC-4952-8580-1884AD2DD5FB}"/>
                </c:ext>
                <c:ext xmlns:c15="http://schemas.microsoft.com/office/drawing/2012/chart" uri="{CE6537A1-D6FC-4f65-9D91-7224C49458BB}"/>
              </c:extLst>
            </c:dLbl>
            <c:dLbl>
              <c:idx val="1"/>
              <c:layout>
                <c:manualLayout>
                  <c:x val="1.4033065825713955E-2"/>
                  <c:y val="-3.67146299238688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DCC-4952-8580-1884AD2DD5FB}"/>
                </c:ext>
                <c:ext xmlns:c15="http://schemas.microsoft.com/office/drawing/2012/chart" uri="{CE6537A1-D6FC-4f65-9D91-7224C49458BB}"/>
              </c:extLst>
            </c:dLbl>
            <c:dLbl>
              <c:idx val="2"/>
              <c:layout>
                <c:manualLayout>
                  <c:x val="2.6311998423213783E-2"/>
                  <c:y val="-3.95388322257049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DCC-4952-8580-1884AD2DD5F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dalis 1 kl.'!$A$2:$A$4</c:f>
              <c:strCache>
                <c:ptCount val="3"/>
                <c:pt idx="0">
                  <c:v>Neformaliojo švietimo (sportas) mokytojai</c:v>
                </c:pt>
                <c:pt idx="1">
                  <c:v>Mokiniai</c:v>
                </c:pt>
                <c:pt idx="2">
                  <c:v>Tėvai</c:v>
                </c:pt>
              </c:strCache>
            </c:strRef>
          </c:cat>
          <c:val>
            <c:numRef>
              <c:f>'3 dalis 1 kl.'!$D$2:$D$4</c:f>
              <c:numCache>
                <c:formatCode>0%</c:formatCode>
                <c:ptCount val="3"/>
                <c:pt idx="0">
                  <c:v>0.35</c:v>
                </c:pt>
                <c:pt idx="1">
                  <c:v>0.11</c:v>
                </c:pt>
                <c:pt idx="2">
                  <c:v>0.05</c:v>
                </c:pt>
              </c:numCache>
            </c:numRef>
          </c:val>
          <c:extLst xmlns:c16r2="http://schemas.microsoft.com/office/drawing/2015/06/chart">
            <c:ext xmlns:c16="http://schemas.microsoft.com/office/drawing/2014/chart" uri="{C3380CC4-5D6E-409C-BE32-E72D297353CC}">
              <c16:uniqueId val="{00000002-BDCC-4952-8580-1884AD2DD5FB}"/>
            </c:ext>
          </c:extLst>
        </c:ser>
        <c:dLbls>
          <c:showLegendKey val="0"/>
          <c:showVal val="1"/>
          <c:showCatName val="0"/>
          <c:showSerName val="0"/>
          <c:showPercent val="0"/>
          <c:showBubbleSize val="0"/>
        </c:dLbls>
        <c:gapWidth val="150"/>
        <c:shape val="box"/>
        <c:axId val="355409744"/>
        <c:axId val="357066768"/>
        <c:axId val="0"/>
      </c:bar3DChart>
      <c:catAx>
        <c:axId val="35540974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7066768"/>
        <c:crosses val="autoZero"/>
        <c:auto val="1"/>
        <c:lblAlgn val="ctr"/>
        <c:lblOffset val="100"/>
        <c:noMultiLvlLbl val="0"/>
      </c:catAx>
      <c:valAx>
        <c:axId val="3570667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5540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lt-LT" sz="2400" dirty="0">
                <a:solidFill>
                  <a:schemeClr val="tx1"/>
                </a:solidFill>
                <a:latin typeface="Times New Roman" panose="02020603050405020304" pitchFamily="18" charset="0"/>
                <a:cs typeface="Times New Roman" panose="02020603050405020304" pitchFamily="18" charset="0"/>
              </a:rPr>
              <a:t>Ar</a:t>
            </a:r>
            <a:r>
              <a:rPr lang="lt-LT" sz="2400" baseline="0" dirty="0">
                <a:solidFill>
                  <a:schemeClr val="tx1"/>
                </a:solidFill>
                <a:latin typeface="Times New Roman" panose="02020603050405020304" pitchFamily="18" charset="0"/>
                <a:cs typeface="Times New Roman" panose="02020603050405020304" pitchFamily="18" charset="0"/>
              </a:rPr>
              <a:t> mokyklos bendruomenę tenkina mokyklos vidaus tvarkos taisyklės ir jos yra konkrečios, visada suprantamos ir priimtinos visai bendruomenei?</a:t>
            </a:r>
            <a:endParaRPr lang="en-US" sz="24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13345801447408556"/>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'3 dalis 2 kl.'!$A$2</c:f>
              <c:strCache>
                <c:ptCount val="1"/>
                <c:pt idx="0">
                  <c:v>Neformaliojo švietimo (sportas) mokytojai</c:v>
                </c:pt>
              </c:strCache>
            </c:strRef>
          </c:tx>
          <c:spPr>
            <a:solidFill>
              <a:schemeClr val="accent1"/>
            </a:solidFill>
            <a:ln>
              <a:noFill/>
            </a:ln>
            <a:effectLst/>
            <a:sp3d/>
          </c:spPr>
          <c:invertIfNegative val="0"/>
          <c:dLbls>
            <c:dLbl>
              <c:idx val="0"/>
              <c:layout>
                <c:manualLayout>
                  <c:x val="-1.1265433005656335E-2"/>
                  <c:y val="-4.82804187546997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024-4C77-8443-663897FC7E3B}"/>
                </c:ext>
                <c:ext xmlns:c15="http://schemas.microsoft.com/office/drawing/2012/chart" uri="{CE6537A1-D6FC-4f65-9D91-7224C49458BB}"/>
              </c:extLst>
            </c:dLbl>
            <c:dLbl>
              <c:idx val="2"/>
              <c:layout>
                <c:manualLayout>
                  <c:x val="-1.4081791257071451E-3"/>
                  <c:y val="-3.54056404201131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024-4C77-8443-663897FC7E3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dalis 2 kl.'!$B$1:$D$1</c:f>
              <c:strCache>
                <c:ptCount val="3"/>
                <c:pt idx="0">
                  <c:v>Taip</c:v>
                </c:pt>
                <c:pt idx="1">
                  <c:v>Ne </c:v>
                </c:pt>
                <c:pt idx="2">
                  <c:v>Kartais</c:v>
                </c:pt>
              </c:strCache>
            </c:strRef>
          </c:cat>
          <c:val>
            <c:numRef>
              <c:f>'3 dalis 2 kl.'!$B$2:$D$2</c:f>
              <c:numCache>
                <c:formatCode>General</c:formatCode>
                <c:ptCount val="3"/>
                <c:pt idx="0" formatCode="0%">
                  <c:v>0.82</c:v>
                </c:pt>
                <c:pt idx="2" formatCode="0%">
                  <c:v>0.18</c:v>
                </c:pt>
              </c:numCache>
            </c:numRef>
          </c:val>
          <c:extLst xmlns:c16r2="http://schemas.microsoft.com/office/drawing/2015/06/chart">
            <c:ext xmlns:c16="http://schemas.microsoft.com/office/drawing/2014/chart" uri="{C3380CC4-5D6E-409C-BE32-E72D297353CC}">
              <c16:uniqueId val="{00000000-F024-4C77-8443-663897FC7E3B}"/>
            </c:ext>
          </c:extLst>
        </c:ser>
        <c:ser>
          <c:idx val="1"/>
          <c:order val="1"/>
          <c:tx>
            <c:strRef>
              <c:f>'3 dalis 2 kl.'!$A$3</c:f>
              <c:strCache>
                <c:ptCount val="1"/>
                <c:pt idx="0">
                  <c:v>Mokiniai</c:v>
                </c:pt>
              </c:strCache>
            </c:strRef>
          </c:tx>
          <c:spPr>
            <a:solidFill>
              <a:schemeClr val="accent2"/>
            </a:solidFill>
            <a:ln>
              <a:noFill/>
            </a:ln>
            <a:effectLst/>
            <a:sp3d/>
          </c:spPr>
          <c:invertIfNegative val="0"/>
          <c:dLbls>
            <c:dLbl>
              <c:idx val="0"/>
              <c:layout>
                <c:manualLayout>
                  <c:x val="0"/>
                  <c:y val="-2.89682512528198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024-4C77-8443-663897FC7E3B}"/>
                </c:ext>
                <c:ext xmlns:c15="http://schemas.microsoft.com/office/drawing/2012/chart" uri="{CE6537A1-D6FC-4f65-9D91-7224C49458BB}"/>
              </c:extLst>
            </c:dLbl>
            <c:dLbl>
              <c:idx val="2"/>
              <c:layout>
                <c:manualLayout>
                  <c:x val="1.4081791257070417E-2"/>
                  <c:y val="-5.47178079219930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024-4C77-8443-663897FC7E3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dalis 2 kl.'!$B$1:$D$1</c:f>
              <c:strCache>
                <c:ptCount val="3"/>
                <c:pt idx="0">
                  <c:v>Taip</c:v>
                </c:pt>
                <c:pt idx="1">
                  <c:v>Ne </c:v>
                </c:pt>
                <c:pt idx="2">
                  <c:v>Kartais</c:v>
                </c:pt>
              </c:strCache>
            </c:strRef>
          </c:cat>
          <c:val>
            <c:numRef>
              <c:f>'3 dalis 2 kl.'!$B$3:$D$3</c:f>
              <c:numCache>
                <c:formatCode>General</c:formatCode>
                <c:ptCount val="3"/>
                <c:pt idx="0" formatCode="0%">
                  <c:v>0.9</c:v>
                </c:pt>
                <c:pt idx="2" formatCode="0%">
                  <c:v>0.1</c:v>
                </c:pt>
              </c:numCache>
            </c:numRef>
          </c:val>
          <c:extLst xmlns:c16r2="http://schemas.microsoft.com/office/drawing/2015/06/chart">
            <c:ext xmlns:c16="http://schemas.microsoft.com/office/drawing/2014/chart" uri="{C3380CC4-5D6E-409C-BE32-E72D297353CC}">
              <c16:uniqueId val="{00000001-F024-4C77-8443-663897FC7E3B}"/>
            </c:ext>
          </c:extLst>
        </c:ser>
        <c:ser>
          <c:idx val="2"/>
          <c:order val="2"/>
          <c:tx>
            <c:strRef>
              <c:f>'3 dalis 2 kl.'!$A$4</c:f>
              <c:strCache>
                <c:ptCount val="1"/>
                <c:pt idx="0">
                  <c:v>Tėvai</c:v>
                </c:pt>
              </c:strCache>
            </c:strRef>
          </c:tx>
          <c:spPr>
            <a:solidFill>
              <a:schemeClr val="accent3"/>
            </a:solidFill>
            <a:ln>
              <a:noFill/>
            </a:ln>
            <a:effectLst/>
            <a:sp3d/>
          </c:spPr>
          <c:invertIfNegative val="0"/>
          <c:dLbls>
            <c:dLbl>
              <c:idx val="0"/>
              <c:layout>
                <c:manualLayout>
                  <c:x val="2.253086601131267E-2"/>
                  <c:y val="-2.25308620855265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024-4C77-8443-663897FC7E3B}"/>
                </c:ext>
                <c:ext xmlns:c15="http://schemas.microsoft.com/office/drawing/2012/chart" uri="{CE6537A1-D6FC-4f65-9D91-7224C49458BB}"/>
              </c:extLst>
            </c:dLbl>
            <c:dLbl>
              <c:idx val="2"/>
              <c:layout>
                <c:manualLayout>
                  <c:x val="2.1122686885605525E-2"/>
                  <c:y val="-4.1843029587406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024-4C77-8443-663897FC7E3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dalis 2 kl.'!$B$1:$D$1</c:f>
              <c:strCache>
                <c:ptCount val="3"/>
                <c:pt idx="0">
                  <c:v>Taip</c:v>
                </c:pt>
                <c:pt idx="1">
                  <c:v>Ne </c:v>
                </c:pt>
                <c:pt idx="2">
                  <c:v>Kartais</c:v>
                </c:pt>
              </c:strCache>
            </c:strRef>
          </c:cat>
          <c:val>
            <c:numRef>
              <c:f>'3 dalis 2 kl.'!$B$4:$D$4</c:f>
              <c:numCache>
                <c:formatCode>General</c:formatCode>
                <c:ptCount val="3"/>
                <c:pt idx="0" formatCode="0%">
                  <c:v>0.95</c:v>
                </c:pt>
                <c:pt idx="2" formatCode="0%">
                  <c:v>0.05</c:v>
                </c:pt>
              </c:numCache>
            </c:numRef>
          </c:val>
          <c:extLst xmlns:c16r2="http://schemas.microsoft.com/office/drawing/2015/06/chart">
            <c:ext xmlns:c16="http://schemas.microsoft.com/office/drawing/2014/chart" uri="{C3380CC4-5D6E-409C-BE32-E72D297353CC}">
              <c16:uniqueId val="{00000002-F024-4C77-8443-663897FC7E3B}"/>
            </c:ext>
          </c:extLst>
        </c:ser>
        <c:ser>
          <c:idx val="3"/>
          <c:order val="3"/>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dalis 2 kl.'!$B$1:$D$1</c:f>
              <c:strCache>
                <c:ptCount val="3"/>
                <c:pt idx="0">
                  <c:v>Taip</c:v>
                </c:pt>
                <c:pt idx="1">
                  <c:v>Ne </c:v>
                </c:pt>
                <c:pt idx="2">
                  <c:v>Kartais</c:v>
                </c:pt>
              </c:strCache>
            </c:strRef>
          </c:cat>
          <c:val>
            <c:numRef>
              <c:f>'3 dalis 2 kl.'!$A$1</c:f>
              <c:numCache>
                <c:formatCode>General</c:formatCode>
                <c:ptCount val="1"/>
              </c:numCache>
            </c:numRef>
          </c:val>
          <c:extLst xmlns:c16r2="http://schemas.microsoft.com/office/drawing/2015/06/chart">
            <c:ext xmlns:c16="http://schemas.microsoft.com/office/drawing/2014/chart" uri="{C3380CC4-5D6E-409C-BE32-E72D297353CC}">
              <c16:uniqueId val="{00000003-F024-4C77-8443-663897FC7E3B}"/>
            </c:ext>
          </c:extLst>
        </c:ser>
        <c:dLbls>
          <c:showLegendKey val="0"/>
          <c:showVal val="1"/>
          <c:showCatName val="0"/>
          <c:showSerName val="0"/>
          <c:showPercent val="0"/>
          <c:showBubbleSize val="0"/>
        </c:dLbls>
        <c:gapWidth val="150"/>
        <c:shape val="box"/>
        <c:axId val="357064024"/>
        <c:axId val="357063632"/>
        <c:axId val="0"/>
      </c:bar3DChart>
      <c:catAx>
        <c:axId val="357064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7063632"/>
        <c:crosses val="autoZero"/>
        <c:auto val="1"/>
        <c:lblAlgn val="ctr"/>
        <c:lblOffset val="100"/>
        <c:noMultiLvlLbl val="0"/>
      </c:catAx>
      <c:valAx>
        <c:axId val="3570636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7064024"/>
        <c:crosses val="autoZero"/>
        <c:crossBetween val="between"/>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lt-LT" sz="2400">
                <a:solidFill>
                  <a:schemeClr val="tx1"/>
                </a:solidFill>
                <a:latin typeface="Times New Roman" panose="02020603050405020304" pitchFamily="18" charset="0"/>
                <a:cs typeface="Times New Roman" panose="02020603050405020304" pitchFamily="18" charset="0"/>
              </a:rPr>
              <a:t>Ar saugiai jaučiasi</a:t>
            </a:r>
            <a:r>
              <a:rPr lang="lt-LT" sz="2400" baseline="0">
                <a:solidFill>
                  <a:schemeClr val="tx1"/>
                </a:solidFill>
                <a:latin typeface="Times New Roman" panose="02020603050405020304" pitchFamily="18" charset="0"/>
                <a:cs typeface="Times New Roman" panose="02020603050405020304" pitchFamily="18" charset="0"/>
              </a:rPr>
              <a:t> </a:t>
            </a:r>
            <a:r>
              <a:rPr lang="lt-LT" sz="2400">
                <a:solidFill>
                  <a:schemeClr val="tx1"/>
                </a:solidFill>
                <a:latin typeface="Times New Roman" panose="02020603050405020304" pitchFamily="18" charset="0"/>
                <a:cs typeface="Times New Roman" panose="02020603050405020304" pitchFamily="18" charset="0"/>
              </a:rPr>
              <a:t> mokiniai ir jų</a:t>
            </a:r>
            <a:r>
              <a:rPr lang="lt-LT" sz="2400" baseline="0">
                <a:solidFill>
                  <a:schemeClr val="tx1"/>
                </a:solidFill>
                <a:latin typeface="Times New Roman" panose="02020603050405020304" pitchFamily="18" charset="0"/>
                <a:cs typeface="Times New Roman" panose="02020603050405020304" pitchFamily="18" charset="0"/>
              </a:rPr>
              <a:t> tėvai būdami sporto mokyklos bendruomenės nariu?</a:t>
            </a:r>
            <a:endParaRPr lang="lt-LT" sz="24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7263619517175147"/>
          <c:w val="0.97005965565389218"/>
          <c:h val="0.47369296422722135"/>
        </c:manualLayout>
      </c:layout>
      <c:bar3DChart>
        <c:barDir val="col"/>
        <c:grouping val="clustered"/>
        <c:varyColors val="0"/>
        <c:ser>
          <c:idx val="0"/>
          <c:order val="0"/>
          <c:tx>
            <c:strRef>
              <c:f>'3 dalis 3 kl.'!$A$2</c:f>
              <c:strCache>
                <c:ptCount val="1"/>
                <c:pt idx="0">
                  <c:v>Mokiniai</c:v>
                </c:pt>
              </c:strCache>
            </c:strRef>
          </c:tx>
          <c:spPr>
            <a:solidFill>
              <a:schemeClr val="accent1"/>
            </a:solidFill>
            <a:ln>
              <a:noFill/>
            </a:ln>
            <a:effectLst/>
            <a:sp3d/>
          </c:spPr>
          <c:invertIfNegative val="0"/>
          <c:dLbls>
            <c:dLbl>
              <c:idx val="0"/>
              <c:layout>
                <c:manualLayout>
                  <c:x val="0"/>
                  <c:y val="-3.72753317431148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38E-40E8-8AD9-FA8CDD48B0BA}"/>
                </c:ext>
                <c:ext xmlns:c15="http://schemas.microsoft.com/office/drawing/2012/chart" uri="{CE6537A1-D6FC-4f65-9D91-7224C49458BB}"/>
              </c:extLst>
            </c:dLbl>
            <c:dLbl>
              <c:idx val="1"/>
              <c:layout>
                <c:manualLayout>
                  <c:x val="6.8046237150244521E-3"/>
                  <c:y val="-4.47303980917378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38E-40E8-8AD9-FA8CDD48B0BA}"/>
                </c:ext>
                <c:ext xmlns:c15="http://schemas.microsoft.com/office/drawing/2012/chart" uri="{CE6537A1-D6FC-4f65-9D91-7224C49458BB}"/>
              </c:extLst>
            </c:dLbl>
            <c:dLbl>
              <c:idx val="2"/>
              <c:layout>
                <c:manualLayout>
                  <c:x val="2.0413871145073405E-2"/>
                  <c:y val="-7.0823130311918281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38E-40E8-8AD9-FA8CDD48B0BA}"/>
                </c:ext>
                <c:ext xmlns:c15="http://schemas.microsoft.com/office/drawing/2012/chart" uri="{CE6537A1-D6FC-4f65-9D91-7224C49458BB}">
                  <c15:layout>
                    <c:manualLayout>
                      <c:w val="3.7194073226323926E-2"/>
                      <c:h val="0.10958947532475766"/>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dalis 3 kl.'!$B$1:$D$1</c:f>
              <c:strCache>
                <c:ptCount val="3"/>
                <c:pt idx="0">
                  <c:v>Taip </c:v>
                </c:pt>
                <c:pt idx="1">
                  <c:v>Ne </c:v>
                </c:pt>
                <c:pt idx="2">
                  <c:v>Kartais</c:v>
                </c:pt>
              </c:strCache>
            </c:strRef>
          </c:cat>
          <c:val>
            <c:numRef>
              <c:f>'3 dalis 3 kl.'!$B$2:$D$2</c:f>
              <c:numCache>
                <c:formatCode>0%</c:formatCode>
                <c:ptCount val="3"/>
                <c:pt idx="0">
                  <c:v>0.96</c:v>
                </c:pt>
                <c:pt idx="1">
                  <c:v>0.01</c:v>
                </c:pt>
                <c:pt idx="2">
                  <c:v>0.03</c:v>
                </c:pt>
              </c:numCache>
            </c:numRef>
          </c:val>
          <c:extLst xmlns:c16r2="http://schemas.microsoft.com/office/drawing/2015/06/chart">
            <c:ext xmlns:c16="http://schemas.microsoft.com/office/drawing/2014/chart" uri="{C3380CC4-5D6E-409C-BE32-E72D297353CC}">
              <c16:uniqueId val="{00000000-038E-40E8-8AD9-FA8CDD48B0BA}"/>
            </c:ext>
          </c:extLst>
        </c:ser>
        <c:ser>
          <c:idx val="1"/>
          <c:order val="1"/>
          <c:tx>
            <c:strRef>
              <c:f>'3 dalis 3 kl.'!$A$3</c:f>
              <c:strCache>
                <c:ptCount val="1"/>
                <c:pt idx="0">
                  <c:v>Tėvai</c:v>
                </c:pt>
              </c:strCache>
            </c:strRef>
          </c:tx>
          <c:spPr>
            <a:solidFill>
              <a:schemeClr val="accent2"/>
            </a:solidFill>
            <a:ln>
              <a:noFill/>
            </a:ln>
            <a:effectLst/>
            <a:sp3d/>
          </c:spPr>
          <c:invertIfNegative val="0"/>
          <c:dLbls>
            <c:dLbl>
              <c:idx val="0"/>
              <c:layout>
                <c:manualLayout>
                  <c:x val="2.7218494860097508E-3"/>
                  <c:y val="-4.47303980917378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38E-40E8-8AD9-FA8CDD48B0BA}"/>
                </c:ext>
                <c:ext xmlns:c15="http://schemas.microsoft.com/office/drawing/2012/chart" uri="{CE6537A1-D6FC-4f65-9D91-7224C49458BB}"/>
              </c:extLst>
            </c:dLbl>
            <c:dLbl>
              <c:idx val="2"/>
              <c:layout>
                <c:manualLayout>
                  <c:x val="2.857941960310291E-2"/>
                  <c:y val="-6.33680639632953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38E-40E8-8AD9-FA8CDD48B0B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 dalis 3 kl.'!$B$1:$D$1</c:f>
              <c:strCache>
                <c:ptCount val="3"/>
                <c:pt idx="0">
                  <c:v>Taip </c:v>
                </c:pt>
                <c:pt idx="1">
                  <c:v>Ne </c:v>
                </c:pt>
                <c:pt idx="2">
                  <c:v>Kartais</c:v>
                </c:pt>
              </c:strCache>
            </c:strRef>
          </c:cat>
          <c:val>
            <c:numRef>
              <c:f>'3 dalis 3 kl.'!$B$3:$D$3</c:f>
              <c:numCache>
                <c:formatCode>General</c:formatCode>
                <c:ptCount val="3"/>
                <c:pt idx="0" formatCode="0%">
                  <c:v>0.94</c:v>
                </c:pt>
                <c:pt idx="2" formatCode="0%">
                  <c:v>0.06</c:v>
                </c:pt>
              </c:numCache>
            </c:numRef>
          </c:val>
          <c:extLst xmlns:c16r2="http://schemas.microsoft.com/office/drawing/2015/06/chart">
            <c:ext xmlns:c16="http://schemas.microsoft.com/office/drawing/2014/chart" uri="{C3380CC4-5D6E-409C-BE32-E72D297353CC}">
              <c16:uniqueId val="{00000001-038E-40E8-8AD9-FA8CDD48B0BA}"/>
            </c:ext>
          </c:extLst>
        </c:ser>
        <c:dLbls>
          <c:showLegendKey val="0"/>
          <c:showVal val="1"/>
          <c:showCatName val="0"/>
          <c:showSerName val="0"/>
          <c:showPercent val="0"/>
          <c:showBubbleSize val="0"/>
        </c:dLbls>
        <c:gapWidth val="150"/>
        <c:shape val="box"/>
        <c:axId val="357064416"/>
        <c:axId val="357061280"/>
        <c:axId val="0"/>
      </c:bar3DChart>
      <c:catAx>
        <c:axId val="357064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7061280"/>
        <c:crosses val="autoZero"/>
        <c:auto val="1"/>
        <c:lblAlgn val="ctr"/>
        <c:lblOffset val="100"/>
        <c:noMultiLvlLbl val="0"/>
      </c:catAx>
      <c:valAx>
        <c:axId val="3570612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7064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000">
                <a:solidFill>
                  <a:schemeClr val="tx1"/>
                </a:solidFill>
                <a:latin typeface="Times New Roman" panose="02020603050405020304" pitchFamily="18" charset="0"/>
                <a:cs typeface="Times New Roman" panose="02020603050405020304" pitchFamily="18" charset="0"/>
              </a:rPr>
              <a:t>Kaip dažnai</a:t>
            </a:r>
            <a:r>
              <a:rPr lang="lt-LT" sz="2000">
                <a:solidFill>
                  <a:schemeClr val="tx1"/>
                </a:solidFill>
                <a:latin typeface="Times New Roman" panose="02020603050405020304" pitchFamily="18" charset="0"/>
                <a:cs typeface="Times New Roman" panose="02020603050405020304" pitchFamily="18" charset="0"/>
              </a:rPr>
              <a:t> Jūs informuojami apie vaiko pasiekimus, elgesį laimėjimus?</a:t>
            </a:r>
            <a:endParaRPr lang="en-US" sz="20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574056287291916E-4"/>
          <c:y val="0.26773585815146472"/>
          <c:w val="0.99881234848603195"/>
          <c:h val="0.55847053214107967"/>
        </c:manualLayout>
      </c:layout>
      <c:bar3DChart>
        <c:barDir val="col"/>
        <c:grouping val="clustered"/>
        <c:varyColors val="0"/>
        <c:ser>
          <c:idx val="0"/>
          <c:order val="0"/>
          <c:tx>
            <c:strRef>
              <c:f>'Treneriai 1kl'!$A$2</c:f>
              <c:strCache>
                <c:ptCount val="1"/>
                <c:pt idx="0">
                  <c:v>Treneriai</c:v>
                </c:pt>
              </c:strCache>
            </c:strRef>
          </c:tx>
          <c:spPr>
            <a:solidFill>
              <a:schemeClr val="accent1"/>
            </a:solidFill>
            <a:ln>
              <a:noFill/>
            </a:ln>
            <a:effectLst/>
            <a:sp3d/>
          </c:spPr>
          <c:invertIfNegative val="0"/>
          <c:dLbls>
            <c:dLbl>
              <c:idx val="0"/>
              <c:layout>
                <c:manualLayout>
                  <c:x val="-4.2070077486236679E-3"/>
                  <c:y val="-7.42406673050903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56B-49CA-8952-2397D111D6F2}"/>
                </c:ext>
                <c:ext xmlns:c15="http://schemas.microsoft.com/office/drawing/2012/chart" uri="{CE6537A1-D6FC-4f65-9D91-7224C49458BB}"/>
              </c:extLst>
            </c:dLbl>
            <c:dLbl>
              <c:idx val="1"/>
              <c:layout>
                <c:manualLayout>
                  <c:x val="-8.4140154972473877E-3"/>
                  <c:y val="-5.0618636798925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56B-49CA-8952-2397D111D6F2}"/>
                </c:ext>
                <c:ext xmlns:c15="http://schemas.microsoft.com/office/drawing/2012/chart" uri="{CE6537A1-D6FC-4f65-9D91-7224C49458BB}"/>
              </c:extLst>
            </c:dLbl>
            <c:dLbl>
              <c:idx val="2"/>
              <c:layout>
                <c:manualLayout>
                  <c:x val="8.4140154972473357E-3"/>
                  <c:y val="-5.3993079728205884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56B-49CA-8952-2397D111D6F2}"/>
                </c:ext>
                <c:ext xmlns:c15="http://schemas.microsoft.com/office/drawing/2012/chart" uri="{CE6537A1-D6FC-4f65-9D91-7224C49458BB}">
                  <c15:layout>
                    <c:manualLayout>
                      <c:w val="4.9544527919624728E-2"/>
                      <c:h val="6.209219447334828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'Treneriai 1kl'!$B$1:$E$1</c:f>
              <c:strCache>
                <c:ptCount val="4"/>
                <c:pt idx="0">
                  <c:v>Dažnai (kartą per savaitę</c:v>
                </c:pt>
                <c:pt idx="1">
                  <c:v>Kartais(kartą per mėnesį)</c:v>
                </c:pt>
                <c:pt idx="2">
                  <c:v>Retai(kartą per pusmetį)</c:v>
                </c:pt>
                <c:pt idx="3">
                  <c:v>Jūsų variantas</c:v>
                </c:pt>
              </c:strCache>
            </c:strRef>
          </c:cat>
          <c:val>
            <c:numRef>
              <c:f>'Treneriai 1kl'!$B$2:$E$2</c:f>
              <c:numCache>
                <c:formatCode>0%</c:formatCode>
                <c:ptCount val="4"/>
                <c:pt idx="0">
                  <c:v>0.18</c:v>
                </c:pt>
                <c:pt idx="1">
                  <c:v>0.41</c:v>
                </c:pt>
                <c:pt idx="2">
                  <c:v>0.41</c:v>
                </c:pt>
              </c:numCache>
            </c:numRef>
          </c:val>
          <c:extLst xmlns:c16r2="http://schemas.microsoft.com/office/drawing/2015/06/chart">
            <c:ext xmlns:c16="http://schemas.microsoft.com/office/drawing/2014/chart" uri="{C3380CC4-5D6E-409C-BE32-E72D297353CC}">
              <c16:uniqueId val="{00000000-556B-49CA-8952-2397D111D6F2}"/>
            </c:ext>
          </c:extLst>
        </c:ser>
        <c:ser>
          <c:idx val="1"/>
          <c:order val="1"/>
          <c:tx>
            <c:strRef>
              <c:f>'Treneriai 1kl'!$A$3</c:f>
              <c:strCache>
                <c:ptCount val="1"/>
                <c:pt idx="0">
                  <c:v>Tėvai</c:v>
                </c:pt>
              </c:strCache>
            </c:strRef>
          </c:tx>
          <c:spPr>
            <a:solidFill>
              <a:schemeClr val="accent2"/>
            </a:solidFill>
            <a:ln>
              <a:noFill/>
            </a:ln>
            <a:effectLst/>
            <a:sp3d/>
          </c:spPr>
          <c:invertIfNegative val="0"/>
          <c:dLbls>
            <c:dLbl>
              <c:idx val="0"/>
              <c:layout>
                <c:manualLayout>
                  <c:x val="5.6093436648315832E-3"/>
                  <c:y val="-7.08660915184953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56B-49CA-8952-2397D111D6F2}"/>
                </c:ext>
                <c:ext xmlns:c15="http://schemas.microsoft.com/office/drawing/2012/chart" uri="{CE6537A1-D6FC-4f65-9D91-7224C49458BB}"/>
              </c:extLst>
            </c:dLbl>
            <c:dLbl>
              <c:idx val="1"/>
              <c:layout>
                <c:manualLayout>
                  <c:x val="2.1035038743118236E-2"/>
                  <c:y val="-5.06186367989253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56B-49CA-8952-2397D111D6F2}"/>
                </c:ext>
                <c:ext xmlns:c15="http://schemas.microsoft.com/office/drawing/2012/chart" uri="{CE6537A1-D6FC-4f65-9D91-7224C49458BB}"/>
              </c:extLst>
            </c:dLbl>
            <c:dLbl>
              <c:idx val="2"/>
              <c:layout>
                <c:manualLayout>
                  <c:x val="2.8046718324157685E-2"/>
                  <c:y val="-5.39932125855203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56B-49CA-8952-2397D111D6F2}"/>
                </c:ext>
                <c:ext xmlns:c15="http://schemas.microsoft.com/office/drawing/2012/chart" uri="{CE6537A1-D6FC-4f65-9D91-7224C49458BB}"/>
              </c:extLst>
            </c:dLbl>
            <c:dLbl>
              <c:idx val="3"/>
              <c:layout>
                <c:manualLayout>
                  <c:x val="2.2437374659326229E-2"/>
                  <c:y val="-4.724406101233034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56B-49CA-8952-2397D111D6F2}"/>
                </c:ext>
                <c:ext xmlns:c15="http://schemas.microsoft.com/office/drawing/2012/chart" uri="{CE6537A1-D6FC-4f65-9D91-7224C49458BB}">
                  <c15:layout>
                    <c:manualLayout>
                      <c:w val="4.8710193259556479E-2"/>
                      <c:h val="7.559049761972835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'Treneriai 1kl'!$B$1:$E$1</c:f>
              <c:strCache>
                <c:ptCount val="4"/>
                <c:pt idx="0">
                  <c:v>Dažnai (kartą per savaitę</c:v>
                </c:pt>
                <c:pt idx="1">
                  <c:v>Kartais(kartą per mėnesį)</c:v>
                </c:pt>
                <c:pt idx="2">
                  <c:v>Retai(kartą per pusmetį)</c:v>
                </c:pt>
                <c:pt idx="3">
                  <c:v>Jūsų variantas</c:v>
                </c:pt>
              </c:strCache>
            </c:strRef>
          </c:cat>
          <c:val>
            <c:numRef>
              <c:f>'Treneriai 1kl'!$B$3:$E$3</c:f>
              <c:numCache>
                <c:formatCode>0%</c:formatCode>
                <c:ptCount val="4"/>
                <c:pt idx="0">
                  <c:v>0.39</c:v>
                </c:pt>
                <c:pt idx="1">
                  <c:v>0.36</c:v>
                </c:pt>
                <c:pt idx="2">
                  <c:v>0.14000000000000001</c:v>
                </c:pt>
                <c:pt idx="3">
                  <c:v>0.11</c:v>
                </c:pt>
              </c:numCache>
            </c:numRef>
          </c:val>
          <c:extLst xmlns:c16r2="http://schemas.microsoft.com/office/drawing/2015/06/chart">
            <c:ext xmlns:c16="http://schemas.microsoft.com/office/drawing/2014/chart" uri="{C3380CC4-5D6E-409C-BE32-E72D297353CC}">
              <c16:uniqueId val="{00000001-556B-49CA-8952-2397D111D6F2}"/>
            </c:ext>
          </c:extLst>
        </c:ser>
        <c:dLbls>
          <c:showLegendKey val="0"/>
          <c:showVal val="1"/>
          <c:showCatName val="0"/>
          <c:showSerName val="0"/>
          <c:showPercent val="0"/>
          <c:showBubbleSize val="0"/>
        </c:dLbls>
        <c:gapWidth val="150"/>
        <c:shape val="box"/>
        <c:axId val="352920768"/>
        <c:axId val="352917240"/>
        <c:axId val="0"/>
      </c:bar3DChart>
      <c:catAx>
        <c:axId val="35292076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2917240"/>
        <c:crosses val="autoZero"/>
        <c:auto val="0"/>
        <c:lblAlgn val="ctr"/>
        <c:lblOffset val="100"/>
        <c:noMultiLvlLbl val="0"/>
      </c:catAx>
      <c:valAx>
        <c:axId val="3529172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52920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700062953880354E-2"/>
          <c:y val="0.3970271545658452"/>
          <c:w val="0.89890107285001963"/>
          <c:h val="0.50345963874390187"/>
        </c:manualLayout>
      </c:layout>
      <c:bar3DChart>
        <c:barDir val="col"/>
        <c:grouping val="clustered"/>
        <c:varyColors val="0"/>
        <c:ser>
          <c:idx val="0"/>
          <c:order val="0"/>
          <c:tx>
            <c:strRef>
              <c:f>Lapas1!$A$3</c:f>
              <c:strCache>
                <c:ptCount val="1"/>
                <c:pt idx="0">
                  <c:v>• Mokiniai "Ar esate patenkinti Jūsų rezultatų, pasiekimų pristatymu, sklaida ?</c:v>
                </c:pt>
              </c:strCache>
            </c:strRef>
          </c:tx>
          <c:spPr>
            <a:solidFill>
              <a:schemeClr val="accent1"/>
            </a:solidFill>
            <a:ln>
              <a:noFill/>
            </a:ln>
            <a:effectLst/>
            <a:sp3d/>
          </c:spPr>
          <c:invertIfNegative val="0"/>
          <c:dLbls>
            <c:dLbl>
              <c:idx val="0"/>
              <c:layout>
                <c:manualLayout>
                  <c:x val="0"/>
                  <c:y val="-2.41222905159510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3E7-47BE-A57B-6F7E1175B949}"/>
                </c:ext>
                <c:ext xmlns:c15="http://schemas.microsoft.com/office/drawing/2012/chart" uri="{CE6537A1-D6FC-4f65-9D91-7224C49458BB}"/>
              </c:extLst>
            </c:dLbl>
            <c:dLbl>
              <c:idx val="1"/>
              <c:layout>
                <c:manualLayout>
                  <c:x val="-6.1328838844353683E-17"/>
                  <c:y val="-2.14420360141788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3E7-47BE-A57B-6F7E1175B949}"/>
                </c:ext>
                <c:ext xmlns:c15="http://schemas.microsoft.com/office/drawing/2012/chart" uri="{CE6537A1-D6FC-4f65-9D91-7224C49458BB}"/>
              </c:extLst>
            </c:dLbl>
            <c:dLbl>
              <c:idx val="2"/>
              <c:layout>
                <c:manualLayout>
                  <c:x val="1.6726240178272747E-2"/>
                  <c:y val="-2.68025450177234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3E7-47BE-A57B-6F7E1175B94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Lapas1!$B$2:$D$2</c:f>
              <c:strCache>
                <c:ptCount val="3"/>
                <c:pt idx="0">
                  <c:v>Taip </c:v>
                </c:pt>
                <c:pt idx="1">
                  <c:v>Ne</c:v>
                </c:pt>
                <c:pt idx="2">
                  <c:v>nežinau/negaunu</c:v>
                </c:pt>
              </c:strCache>
            </c:strRef>
          </c:cat>
          <c:val>
            <c:numRef>
              <c:f>Lapas1!$B$3:$D$3</c:f>
              <c:numCache>
                <c:formatCode>0%</c:formatCode>
                <c:ptCount val="3"/>
                <c:pt idx="0">
                  <c:v>0.9</c:v>
                </c:pt>
                <c:pt idx="1">
                  <c:v>0.01</c:v>
                </c:pt>
                <c:pt idx="2">
                  <c:v>0.09</c:v>
                </c:pt>
              </c:numCache>
            </c:numRef>
          </c:val>
          <c:extLst xmlns:c16r2="http://schemas.microsoft.com/office/drawing/2015/06/chart">
            <c:ext xmlns:c16="http://schemas.microsoft.com/office/drawing/2014/chart" uri="{C3380CC4-5D6E-409C-BE32-E72D297353CC}">
              <c16:uniqueId val="{00000000-F3E7-47BE-A57B-6F7E1175B949}"/>
            </c:ext>
          </c:extLst>
        </c:ser>
        <c:ser>
          <c:idx val="1"/>
          <c:order val="1"/>
          <c:tx>
            <c:strRef>
              <c:f>Lapas1!$A$4</c:f>
              <c:strCache>
                <c:ptCount val="1"/>
                <c:pt idx="0">
                  <c:v>• Tėvai "Ar gaunama informacija apie jūsų vaiko pasiekimus., elgesį, laimėjimus jus tenkina?</c:v>
                </c:pt>
              </c:strCache>
            </c:strRef>
          </c:tx>
          <c:spPr>
            <a:solidFill>
              <a:schemeClr val="accent2"/>
            </a:solidFill>
            <a:ln>
              <a:noFill/>
            </a:ln>
            <a:effectLst/>
            <a:sp3d/>
          </c:spPr>
          <c:invertIfNegative val="0"/>
          <c:dLbls>
            <c:dLbl>
              <c:idx val="0"/>
              <c:layout>
                <c:manualLayout>
                  <c:x val="1.3380992142618196E-2"/>
                  <c:y val="-1.34012725088617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3E7-47BE-A57B-6F7E1175B949}"/>
                </c:ext>
                <c:ext xmlns:c15="http://schemas.microsoft.com/office/drawing/2012/chart" uri="{CE6537A1-D6FC-4f65-9D91-7224C49458BB}"/>
              </c:extLst>
            </c:dLbl>
            <c:dLbl>
              <c:idx val="1"/>
              <c:layout>
                <c:manualLayout>
                  <c:x val="1.0035744106963647E-2"/>
                  <c:y val="-8.040763505317034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3E7-47BE-A57B-6F7E1175B949}"/>
                </c:ext>
                <c:ext xmlns:c15="http://schemas.microsoft.com/office/drawing/2012/chart" uri="{CE6537A1-D6FC-4f65-9D91-7224C49458BB}"/>
              </c:extLst>
            </c:dLbl>
            <c:dLbl>
              <c:idx val="2"/>
              <c:layout>
                <c:manualLayout>
                  <c:x val="2.3416736249581845E-2"/>
                  <c:y val="-8.040763505317034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3E7-47BE-A57B-6F7E1175B94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Lapas1!$B$2:$D$2</c:f>
              <c:strCache>
                <c:ptCount val="3"/>
                <c:pt idx="0">
                  <c:v>Taip </c:v>
                </c:pt>
                <c:pt idx="1">
                  <c:v>Ne</c:v>
                </c:pt>
                <c:pt idx="2">
                  <c:v>nežinau/negaunu</c:v>
                </c:pt>
              </c:strCache>
            </c:strRef>
          </c:cat>
          <c:val>
            <c:numRef>
              <c:f>Lapas1!$B$4:$D$4</c:f>
              <c:numCache>
                <c:formatCode>0%</c:formatCode>
                <c:ptCount val="3"/>
                <c:pt idx="0">
                  <c:v>0.9</c:v>
                </c:pt>
                <c:pt idx="1">
                  <c:v>0.02</c:v>
                </c:pt>
                <c:pt idx="2">
                  <c:v>0.08</c:v>
                </c:pt>
              </c:numCache>
            </c:numRef>
          </c:val>
          <c:extLst xmlns:c16r2="http://schemas.microsoft.com/office/drawing/2015/06/chart">
            <c:ext xmlns:c16="http://schemas.microsoft.com/office/drawing/2014/chart" uri="{C3380CC4-5D6E-409C-BE32-E72D297353CC}">
              <c16:uniqueId val="{00000001-F3E7-47BE-A57B-6F7E1175B949}"/>
            </c:ext>
          </c:extLst>
        </c:ser>
        <c:dLbls>
          <c:showLegendKey val="0"/>
          <c:showVal val="1"/>
          <c:showCatName val="0"/>
          <c:showSerName val="0"/>
          <c:showPercent val="0"/>
          <c:showBubbleSize val="0"/>
        </c:dLbls>
        <c:gapWidth val="150"/>
        <c:shape val="box"/>
        <c:axId val="352922336"/>
        <c:axId val="352918808"/>
        <c:axId val="0"/>
      </c:bar3DChart>
      <c:catAx>
        <c:axId val="3529223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2918808"/>
        <c:crosses val="autoZero"/>
        <c:auto val="1"/>
        <c:lblAlgn val="ctr"/>
        <c:lblOffset val="100"/>
        <c:noMultiLvlLbl val="0"/>
      </c:catAx>
      <c:valAx>
        <c:axId val="3529188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529223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323960275699162E-2"/>
          <c:y val="0.18480459842491354"/>
          <c:w val="0.90571877535489798"/>
          <c:h val="0.65204037114830193"/>
        </c:manualLayout>
      </c:layout>
      <c:bar3DChart>
        <c:barDir val="col"/>
        <c:grouping val="clustered"/>
        <c:varyColors val="0"/>
        <c:ser>
          <c:idx val="0"/>
          <c:order val="0"/>
          <c:tx>
            <c:strRef>
              <c:f>'Treneriai 2kl'!$A$2</c:f>
              <c:strCache>
                <c:ptCount val="1"/>
                <c:pt idx="0">
                  <c:v>Kokiu būdu informuojate tėvus, mokyklą, visuomenę apie vaiko pasiekimus, elgesį, laimėjimus?</c:v>
                </c:pt>
              </c:strCache>
            </c:strRef>
          </c:tx>
          <c:spPr>
            <a:solidFill>
              <a:schemeClr val="accent1"/>
            </a:solidFill>
            <a:ln>
              <a:noFill/>
            </a:ln>
            <a:effectLst/>
            <a:sp3d/>
          </c:spPr>
          <c:invertIfNegative val="0"/>
          <c:dLbls>
            <c:dLbl>
              <c:idx val="0"/>
              <c:layout>
                <c:manualLayout>
                  <c:x val="9.358974138526082E-3"/>
                  <c:y val="-2.28481989052654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9BC-40AC-A093-979EE2C12C4B}"/>
                </c:ext>
                <c:ext xmlns:c15="http://schemas.microsoft.com/office/drawing/2012/chart" uri="{CE6537A1-D6FC-4f65-9D91-7224C49458BB}"/>
              </c:extLst>
            </c:dLbl>
            <c:dLbl>
              <c:idx val="2"/>
              <c:layout>
                <c:manualLayout>
                  <c:x val="1.0918803161613705E-2"/>
                  <c:y val="-3.99843480842145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9BC-40AC-A093-979EE2C12C4B}"/>
                </c:ext>
                <c:ext xmlns:c15="http://schemas.microsoft.com/office/drawing/2012/chart" uri="{CE6537A1-D6FC-4f65-9D91-7224C49458BB}"/>
              </c:extLst>
            </c:dLbl>
            <c:dLbl>
              <c:idx val="3"/>
              <c:layout>
                <c:manualLayout>
                  <c:x val="2.1837606323227524E-2"/>
                  <c:y val="-2.570422376842360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9BC-40AC-A093-979EE2C12C4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'Treneriai 2kl'!$B$1:$F$1</c:f>
              <c:strCache>
                <c:ptCount val="5"/>
                <c:pt idx="0">
                  <c:v>Informuoju asmeniškai</c:v>
                </c:pt>
                <c:pt idx="1">
                  <c:v>Neinformuoju</c:v>
                </c:pt>
                <c:pt idx="2">
                  <c:v>Per tėvų susirinkimus</c:v>
                </c:pt>
                <c:pt idx="3">
                  <c:v>Informacines technologijas</c:v>
                </c:pt>
                <c:pt idx="4">
                  <c:v>Jūsų variantas</c:v>
                </c:pt>
              </c:strCache>
            </c:strRef>
          </c:cat>
          <c:val>
            <c:numRef>
              <c:f>'Treneriai 2kl'!$B$2:$F$2</c:f>
              <c:numCache>
                <c:formatCode>General</c:formatCode>
                <c:ptCount val="5"/>
                <c:pt idx="0" formatCode="0%">
                  <c:v>0.65</c:v>
                </c:pt>
                <c:pt idx="2" formatCode="0%">
                  <c:v>0.06</c:v>
                </c:pt>
                <c:pt idx="3" formatCode="0%">
                  <c:v>0.28999999999999998</c:v>
                </c:pt>
              </c:numCache>
            </c:numRef>
          </c:val>
          <c:extLst xmlns:c16r2="http://schemas.microsoft.com/office/drawing/2015/06/chart">
            <c:ext xmlns:c16="http://schemas.microsoft.com/office/drawing/2014/chart" uri="{C3380CC4-5D6E-409C-BE32-E72D297353CC}">
              <c16:uniqueId val="{00000000-69BC-40AC-A093-979EE2C12C4B}"/>
            </c:ext>
          </c:extLst>
        </c:ser>
        <c:dLbls>
          <c:showLegendKey val="0"/>
          <c:showVal val="1"/>
          <c:showCatName val="0"/>
          <c:showSerName val="0"/>
          <c:showPercent val="0"/>
          <c:showBubbleSize val="0"/>
        </c:dLbls>
        <c:gapWidth val="150"/>
        <c:shape val="box"/>
        <c:axId val="352917632"/>
        <c:axId val="352918024"/>
        <c:axId val="0"/>
      </c:bar3DChart>
      <c:catAx>
        <c:axId val="35291763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2918024"/>
        <c:crosses val="autoZero"/>
        <c:auto val="1"/>
        <c:lblAlgn val="ctr"/>
        <c:lblOffset val="100"/>
        <c:noMultiLvlLbl val="0"/>
      </c:catAx>
      <c:valAx>
        <c:axId val="3529180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52917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'mokiniai ir tėvai 2 kl'!$A$2</c:f>
              <c:strCache>
                <c:ptCount val="1"/>
                <c:pt idx="0">
                  <c:v> Mokiniai "Ar sekate pateiktą informaciją apie Jūsų rezultatus,pasiekimus?</c:v>
                </c:pt>
              </c:strCache>
            </c:strRef>
          </c:tx>
          <c:spPr>
            <a:solidFill>
              <a:schemeClr val="accent1"/>
            </a:solidFill>
            <a:ln>
              <a:noFill/>
            </a:ln>
            <a:effectLst/>
            <a:sp3d/>
          </c:spPr>
          <c:invertIfNegative val="0"/>
          <c:dLbls>
            <c:dLbl>
              <c:idx val="0"/>
              <c:layout>
                <c:manualLayout>
                  <c:x val="5.3440704732812608E-3"/>
                  <c:y val="-1.24403542562297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6BD-4BFD-8573-7292ECE8E9AA}"/>
                </c:ext>
                <c:ext xmlns:c15="http://schemas.microsoft.com/office/drawing/2012/chart" uri="{CE6537A1-D6FC-4f65-9D91-7224C49458BB}"/>
              </c:extLst>
            </c:dLbl>
            <c:dLbl>
              <c:idx val="1"/>
              <c:layout>
                <c:manualLayout>
                  <c:x val="8.9067841221353687E-3"/>
                  <c:y val="-2.17706199484020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6BD-4BFD-8573-7292ECE8E9AA}"/>
                </c:ext>
                <c:ext xmlns:c15="http://schemas.microsoft.com/office/drawing/2012/chart" uri="{CE6537A1-D6FC-4f65-9D91-7224C49458BB}"/>
              </c:extLst>
            </c:dLbl>
            <c:dLbl>
              <c:idx val="2"/>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'mokiniai ir tėvai 2 kl'!$B$1:$D$1</c:f>
              <c:strCache>
                <c:ptCount val="3"/>
                <c:pt idx="0">
                  <c:v>Taip/Užtenka</c:v>
                </c:pt>
                <c:pt idx="1">
                  <c:v>Ne/Neužtenka</c:v>
                </c:pt>
                <c:pt idx="2">
                  <c:v>Ne visada/Nesidomiu</c:v>
                </c:pt>
              </c:strCache>
            </c:strRef>
          </c:cat>
          <c:val>
            <c:numRef>
              <c:f>'mokiniai ir tėvai 2 kl'!$B$2:$D$2</c:f>
              <c:numCache>
                <c:formatCode>0%</c:formatCode>
                <c:ptCount val="3"/>
                <c:pt idx="0">
                  <c:v>0.77</c:v>
                </c:pt>
                <c:pt idx="1">
                  <c:v>0.03</c:v>
                </c:pt>
                <c:pt idx="2">
                  <c:v>0.2</c:v>
                </c:pt>
              </c:numCache>
            </c:numRef>
          </c:val>
          <c:extLst xmlns:c16r2="http://schemas.microsoft.com/office/drawing/2015/06/chart">
            <c:ext xmlns:c16="http://schemas.microsoft.com/office/drawing/2014/chart" uri="{C3380CC4-5D6E-409C-BE32-E72D297353CC}">
              <c16:uniqueId val="{00000000-E6BD-4BFD-8573-7292ECE8E9AA}"/>
            </c:ext>
          </c:extLst>
        </c:ser>
        <c:ser>
          <c:idx val="1"/>
          <c:order val="1"/>
          <c:tx>
            <c:strRef>
              <c:f>'mokiniai ir tėvai 2 kl'!$A$3</c:f>
              <c:strCache>
                <c:ptCount val="1"/>
                <c:pt idx="0">
                  <c:v>Tėvai "Ar domitės ir užtenka informacijos apie Jūsų vaiko pasiekimus, elgesį, laimėjimus?</c:v>
                </c:pt>
              </c:strCache>
            </c:strRef>
          </c:tx>
          <c:spPr>
            <a:solidFill>
              <a:schemeClr val="accent2"/>
            </a:solidFill>
            <a:ln>
              <a:noFill/>
            </a:ln>
            <a:effectLst/>
            <a:sp3d/>
          </c:spPr>
          <c:invertIfNegative val="0"/>
          <c:dLbls>
            <c:dLbl>
              <c:idx val="0"/>
              <c:layout>
                <c:manualLayout>
                  <c:x val="1.0742199851838323E-2"/>
                  <c:y val="-1.12692496503612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6BD-4BFD-8573-7292ECE8E9AA}"/>
                </c:ext>
                <c:ext xmlns:c15="http://schemas.microsoft.com/office/drawing/2012/chart" uri="{CE6537A1-D6FC-4f65-9D91-7224C49458BB}"/>
              </c:extLst>
            </c:dLbl>
            <c:dLbl>
              <c:idx val="2"/>
              <c:layout>
                <c:manualLayout>
                  <c:x val="2.315763871755213E-2"/>
                  <c:y val="-2.17706199484020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6BD-4BFD-8573-7292ECE8E9A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'mokiniai ir tėvai 2 kl'!$B$1:$D$1</c:f>
              <c:strCache>
                <c:ptCount val="3"/>
                <c:pt idx="0">
                  <c:v>Taip/Užtenka</c:v>
                </c:pt>
                <c:pt idx="1">
                  <c:v>Ne/Neužtenka</c:v>
                </c:pt>
                <c:pt idx="2">
                  <c:v>Ne visada/Nesidomiu</c:v>
                </c:pt>
              </c:strCache>
            </c:strRef>
          </c:cat>
          <c:val>
            <c:numRef>
              <c:f>'mokiniai ir tėvai 2 kl'!$B$3:$D$3</c:f>
              <c:numCache>
                <c:formatCode>0%</c:formatCode>
                <c:ptCount val="3"/>
                <c:pt idx="0">
                  <c:v>0.84</c:v>
                </c:pt>
                <c:pt idx="1">
                  <c:v>0.09</c:v>
                </c:pt>
                <c:pt idx="2">
                  <c:v>7.0000000000000007E-2</c:v>
                </c:pt>
              </c:numCache>
            </c:numRef>
          </c:val>
          <c:extLst xmlns:c16r2="http://schemas.microsoft.com/office/drawing/2015/06/chart">
            <c:ext xmlns:c16="http://schemas.microsoft.com/office/drawing/2014/chart" uri="{C3380CC4-5D6E-409C-BE32-E72D297353CC}">
              <c16:uniqueId val="{00000001-E6BD-4BFD-8573-7292ECE8E9AA}"/>
            </c:ext>
          </c:extLst>
        </c:ser>
        <c:dLbls>
          <c:showLegendKey val="0"/>
          <c:showVal val="1"/>
          <c:showCatName val="0"/>
          <c:showSerName val="0"/>
          <c:showPercent val="0"/>
          <c:showBubbleSize val="0"/>
        </c:dLbls>
        <c:gapWidth val="150"/>
        <c:gapDepth val="121"/>
        <c:shape val="box"/>
        <c:axId val="352919984"/>
        <c:axId val="352921552"/>
        <c:axId val="0"/>
      </c:bar3DChart>
      <c:catAx>
        <c:axId val="3529199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2921552"/>
        <c:crosses val="autoZero"/>
        <c:auto val="1"/>
        <c:lblAlgn val="ctr"/>
        <c:lblOffset val="100"/>
        <c:noMultiLvlLbl val="0"/>
      </c:catAx>
      <c:valAx>
        <c:axId val="3529215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2919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dLbls>
          <c:showLegendKey val="0"/>
          <c:showVal val="1"/>
          <c:showCatName val="0"/>
          <c:showSerName val="0"/>
          <c:showPercent val="0"/>
          <c:showBubbleSize val="0"/>
        </c:dLbls>
        <c:gapWidth val="150"/>
        <c:shape val="box"/>
        <c:axId val="352915672"/>
        <c:axId val="352916064"/>
        <c:axId val="0"/>
      </c:bar3DChart>
      <c:catAx>
        <c:axId val="352915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916064"/>
        <c:crosses val="autoZero"/>
        <c:auto val="1"/>
        <c:lblAlgn val="ctr"/>
        <c:lblOffset val="100"/>
        <c:noMultiLvlLbl val="0"/>
      </c:catAx>
      <c:valAx>
        <c:axId val="352916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91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'treneriai 3kl'!$A$2</c:f>
              <c:strCache>
                <c:ptCount val="1"/>
                <c:pt idx="0">
                  <c:v>Ar mokykloje yra sukurta nuosekli pedagogų, mokinių vertinimo ir skatinimo sistema?</c:v>
                </c:pt>
              </c:strCache>
            </c:strRef>
          </c:tx>
          <c:spPr>
            <a:solidFill>
              <a:schemeClr val="accent1"/>
            </a:solidFill>
            <a:ln>
              <a:noFill/>
            </a:ln>
            <a:effectLst/>
            <a:sp3d/>
          </c:spPr>
          <c:invertIfNegative val="0"/>
          <c:dLbls>
            <c:dLbl>
              <c:idx val="0"/>
              <c:layout>
                <c:manualLayout>
                  <c:x val="2.8370566975134352E-2"/>
                  <c:y val="-6.610842047484630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A9F-48C0-A34F-2105EDD87291}"/>
                </c:ext>
                <c:ext xmlns:c15="http://schemas.microsoft.com/office/drawing/2012/chart" uri="{CE6537A1-D6FC-4f65-9D91-7224C49458BB}">
                  <c15:layout>
                    <c:manualLayout>
                      <c:w val="7.0652256067681399E-2"/>
                      <c:h val="8.82588430133881E-2"/>
                    </c:manualLayout>
                  </c15:layout>
                </c:ext>
              </c:extLst>
            </c:dLbl>
            <c:dLbl>
              <c:idx val="1"/>
              <c:layout>
                <c:manualLayout>
                  <c:x val="7.99912324570402E-3"/>
                  <c:y val="-6.83695262779766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A9F-48C0-A34F-2105EDD87291}"/>
                </c:ext>
                <c:ext xmlns:c15="http://schemas.microsoft.com/office/drawing/2012/chart" uri="{CE6537A1-D6FC-4f65-9D91-7224C49458BB}"/>
              </c:extLst>
            </c:dLbl>
            <c:dLbl>
              <c:idx val="2"/>
              <c:layout>
                <c:manualLayout>
                  <c:x val="2.9996712171390348E-2"/>
                  <c:y val="-4.97232918385285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A9F-48C0-A34F-2105EDD8729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'treneriai 3kl'!$B$1:$D$1</c:f>
              <c:strCache>
                <c:ptCount val="3"/>
                <c:pt idx="0">
                  <c:v>Taip</c:v>
                </c:pt>
                <c:pt idx="1">
                  <c:v>Ne </c:v>
                </c:pt>
                <c:pt idx="2">
                  <c:v>Nežinau</c:v>
                </c:pt>
              </c:strCache>
            </c:strRef>
          </c:cat>
          <c:val>
            <c:numRef>
              <c:f>'treneriai 3kl'!$B$2:$D$2</c:f>
              <c:numCache>
                <c:formatCode>0%</c:formatCode>
                <c:ptCount val="3"/>
                <c:pt idx="0">
                  <c:v>0.76</c:v>
                </c:pt>
                <c:pt idx="1">
                  <c:v>0.06</c:v>
                </c:pt>
                <c:pt idx="2">
                  <c:v>0.18</c:v>
                </c:pt>
              </c:numCache>
            </c:numRef>
          </c:val>
          <c:extLst xmlns:c16r2="http://schemas.microsoft.com/office/drawing/2015/06/chart">
            <c:ext xmlns:c16="http://schemas.microsoft.com/office/drawing/2014/chart" uri="{C3380CC4-5D6E-409C-BE32-E72D297353CC}">
              <c16:uniqueId val="{00000000-6A9F-48C0-A34F-2105EDD87291}"/>
            </c:ext>
          </c:extLst>
        </c:ser>
        <c:dLbls>
          <c:showLegendKey val="0"/>
          <c:showVal val="1"/>
          <c:showCatName val="0"/>
          <c:showSerName val="0"/>
          <c:showPercent val="0"/>
          <c:showBubbleSize val="0"/>
        </c:dLbls>
        <c:gapWidth val="150"/>
        <c:shape val="box"/>
        <c:axId val="352914888"/>
        <c:axId val="355408176"/>
        <c:axId val="0"/>
      </c:bar3DChart>
      <c:catAx>
        <c:axId val="352914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5408176"/>
        <c:crosses val="autoZero"/>
        <c:auto val="1"/>
        <c:lblAlgn val="ctr"/>
        <c:lblOffset val="100"/>
        <c:noMultiLvlLbl val="0"/>
      </c:catAx>
      <c:valAx>
        <c:axId val="3554081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2914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'mokiniai ir tėvai 3kl'!$A$2</c:f>
              <c:strCache>
                <c:ptCount val="1"/>
                <c:pt idx="0">
                  <c:v>Mokiniai "Ar Jūs žinote už ką ir kaip esate vertinami?</c:v>
                </c:pt>
              </c:strCache>
            </c:strRef>
          </c:tx>
          <c:spPr>
            <a:solidFill>
              <a:schemeClr val="accent1"/>
            </a:solidFill>
            <a:ln>
              <a:noFill/>
            </a:ln>
            <a:effectLst/>
            <a:sp3d/>
          </c:spPr>
          <c:invertIfNegative val="0"/>
          <c:dLbls>
            <c:dLbl>
              <c:idx val="0"/>
              <c:layout>
                <c:manualLayout>
                  <c:x val="3.2104968585161841E-3"/>
                  <c:y val="-6.7192514224840433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524-4F02-8F35-CB16B16DB17B}"/>
                </c:ext>
                <c:ext xmlns:c15="http://schemas.microsoft.com/office/drawing/2012/chart" uri="{CE6537A1-D6FC-4f65-9D91-7224C49458BB}"/>
              </c:extLst>
            </c:dLbl>
            <c:dLbl>
              <c:idx val="2"/>
              <c:layout>
                <c:manualLayout>
                  <c:x val="2.8894471726645658E-2"/>
                  <c:y val="-3.69558828236622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524-4F02-8F35-CB16B16DB17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'mokiniai ir tėvai 3kl'!$B$1:$D$1</c:f>
              <c:strCache>
                <c:ptCount val="3"/>
                <c:pt idx="0">
                  <c:v> Taip</c:v>
                </c:pt>
                <c:pt idx="1">
                  <c:v>ne visada</c:v>
                </c:pt>
                <c:pt idx="2">
                  <c:v>Nežinau</c:v>
                </c:pt>
              </c:strCache>
            </c:strRef>
          </c:cat>
          <c:val>
            <c:numRef>
              <c:f>'mokiniai ir tėvai 3kl'!$B$2:$D$2</c:f>
              <c:numCache>
                <c:formatCode>General</c:formatCode>
                <c:ptCount val="3"/>
                <c:pt idx="0" formatCode="0%">
                  <c:v>0.91</c:v>
                </c:pt>
                <c:pt idx="2" formatCode="0%">
                  <c:v>0.09</c:v>
                </c:pt>
              </c:numCache>
            </c:numRef>
          </c:val>
          <c:extLst xmlns:c16r2="http://schemas.microsoft.com/office/drawing/2015/06/chart">
            <c:ext xmlns:c16="http://schemas.microsoft.com/office/drawing/2014/chart" uri="{C3380CC4-5D6E-409C-BE32-E72D297353CC}">
              <c16:uniqueId val="{00000000-1524-4F02-8F35-CB16B16DB17B}"/>
            </c:ext>
          </c:extLst>
        </c:ser>
        <c:dLbls>
          <c:showLegendKey val="0"/>
          <c:showVal val="1"/>
          <c:showCatName val="0"/>
          <c:showSerName val="0"/>
          <c:showPercent val="0"/>
          <c:showBubbleSize val="0"/>
        </c:dLbls>
        <c:gapWidth val="150"/>
        <c:shape val="box"/>
        <c:axId val="355413272"/>
        <c:axId val="355411312"/>
        <c:axId val="0"/>
      </c:bar3DChart>
      <c:catAx>
        <c:axId val="355413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5411312"/>
        <c:crosses val="autoZero"/>
        <c:auto val="1"/>
        <c:lblAlgn val="ctr"/>
        <c:lblOffset val="100"/>
        <c:noMultiLvlLbl val="0"/>
      </c:catAx>
      <c:valAx>
        <c:axId val="3554113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5413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646648278988772E-2"/>
          <c:y val="0.45063614273917607"/>
          <c:w val="0.93868083730077401"/>
          <c:h val="0.493996956135629"/>
        </c:manualLayout>
      </c:layout>
      <c:bar3DChart>
        <c:barDir val="col"/>
        <c:grouping val="clustered"/>
        <c:varyColors val="0"/>
        <c:ser>
          <c:idx val="0"/>
          <c:order val="0"/>
          <c:tx>
            <c:strRef>
              <c:f>'2 dalis 1 kl.'!$A$2</c:f>
              <c:strCache>
                <c:ptCount val="1"/>
                <c:pt idx="0">
                  <c:v>Treneriai "Ar padeda vaikai vieni kitiems, kai reikia perprasti ar atlikti sudėtingesnius pratimus, situacijas?</c:v>
                </c:pt>
              </c:strCache>
            </c:strRef>
          </c:tx>
          <c:spPr>
            <a:solidFill>
              <a:schemeClr val="accent1"/>
            </a:solidFill>
            <a:ln>
              <a:noFill/>
            </a:ln>
            <a:effectLst/>
            <a:sp3d/>
          </c:spPr>
          <c:invertIfNegative val="0"/>
          <c:dLbls>
            <c:dLbl>
              <c:idx val="0"/>
              <c:layout>
                <c:manualLayout>
                  <c:x val="1.6351883459509286E-2"/>
                  <c:y val="-3.9113577289340937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FC3-4983-A45D-8FDE53857672}"/>
                </c:ext>
                <c:ext xmlns:c15="http://schemas.microsoft.com/office/drawing/2012/chart" uri="{CE6537A1-D6FC-4f65-9D91-7224C49458BB}">
                  <c15:layout>
                    <c:manualLayout>
                      <c:w val="8.5053445474611786E-2"/>
                      <c:h val="5.4332727454015829E-2"/>
                    </c:manualLayout>
                  </c15:layout>
                </c:ext>
              </c:extLst>
            </c:dLbl>
            <c:dLbl>
              <c:idx val="2"/>
              <c:layout>
                <c:manualLayout>
                  <c:x val="2.6506898942238095E-3"/>
                  <c:y val="-4.8511434278752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FC3-4983-A45D-8FDE5385767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dalis 1 kl.'!$B$1:$D$1</c:f>
              <c:strCache>
                <c:ptCount val="3"/>
                <c:pt idx="0">
                  <c:v>Taip</c:v>
                </c:pt>
                <c:pt idx="1">
                  <c:v>ne</c:v>
                </c:pt>
                <c:pt idx="2">
                  <c:v>kartais</c:v>
                </c:pt>
              </c:strCache>
            </c:strRef>
          </c:cat>
          <c:val>
            <c:numRef>
              <c:f>'2 dalis 1 kl.'!$B$2:$D$2</c:f>
              <c:numCache>
                <c:formatCode>General</c:formatCode>
                <c:ptCount val="3"/>
                <c:pt idx="0" formatCode="0%">
                  <c:v>0.71</c:v>
                </c:pt>
                <c:pt idx="2" formatCode="0%">
                  <c:v>0.28999999999999998</c:v>
                </c:pt>
              </c:numCache>
            </c:numRef>
          </c:val>
          <c:extLst xmlns:c16r2="http://schemas.microsoft.com/office/drawing/2015/06/chart">
            <c:ext xmlns:c16="http://schemas.microsoft.com/office/drawing/2014/chart" uri="{C3380CC4-5D6E-409C-BE32-E72D297353CC}">
              <c16:uniqueId val="{00000000-9FC3-4983-A45D-8FDE53857672}"/>
            </c:ext>
          </c:extLst>
        </c:ser>
        <c:ser>
          <c:idx val="1"/>
          <c:order val="1"/>
          <c:tx>
            <c:strRef>
              <c:f>'2 dalis 1 kl.'!$A$3</c:f>
              <c:strCache>
                <c:ptCount val="1"/>
                <c:pt idx="0">
                  <c:v>Mokiniai "Ar padedate draugams greičiau perprasti sudėtingesnius pratimus, situacijas?</c:v>
                </c:pt>
              </c:strCache>
            </c:strRef>
          </c:tx>
          <c:spPr>
            <a:solidFill>
              <a:schemeClr val="accent2"/>
            </a:solidFill>
            <a:ln>
              <a:noFill/>
            </a:ln>
            <a:effectLst/>
            <a:sp3d/>
          </c:spPr>
          <c:invertIfNegative val="0"/>
          <c:dLbls>
            <c:dLbl>
              <c:idx val="0"/>
              <c:layout>
                <c:manualLayout>
                  <c:x val="1.79828065705991E-2"/>
                  <c:y val="-4.217816312936603E-9"/>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FC3-4983-A45D-8FDE53857672}"/>
                </c:ext>
                <c:ext xmlns:c15="http://schemas.microsoft.com/office/drawing/2012/chart" uri="{CE6537A1-D6FC-4f65-9D91-7224C49458BB}">
                  <c15:layout>
                    <c:manualLayout>
                      <c:w val="8.2790050122663508E-2"/>
                      <c:h val="8.5865230237759327E-2"/>
                    </c:manualLayout>
                  </c15:layout>
                </c:ext>
              </c:extLst>
            </c:dLbl>
            <c:dLbl>
              <c:idx val="1"/>
              <c:layout>
                <c:manualLayout>
                  <c:x val="2.1205519153791156E-2"/>
                  <c:y val="-4.8511338783803155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FC3-4983-A45D-8FDE53857672}"/>
                </c:ext>
                <c:ext xmlns:c15="http://schemas.microsoft.com/office/drawing/2012/chart" uri="{CE6537A1-D6FC-4f65-9D91-7224C49458BB}">
                  <c15:layout>
                    <c:manualLayout>
                      <c:w val="4.9475126875689217E-2"/>
                      <c:h val="5.6758378106140331E-2"/>
                    </c:manualLayout>
                  </c15:layout>
                </c:ext>
              </c:extLst>
            </c:dLbl>
            <c:dLbl>
              <c:idx val="2"/>
              <c:layout>
                <c:manualLayout>
                  <c:x val="3.9760348413358602E-3"/>
                  <c:y val="-3.88091474230020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FC3-4983-A45D-8FDE5385767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dalis 1 kl.'!$B$1:$D$1</c:f>
              <c:strCache>
                <c:ptCount val="3"/>
                <c:pt idx="0">
                  <c:v>Taip</c:v>
                </c:pt>
                <c:pt idx="1">
                  <c:v>ne</c:v>
                </c:pt>
                <c:pt idx="2">
                  <c:v>kartais</c:v>
                </c:pt>
              </c:strCache>
            </c:strRef>
          </c:cat>
          <c:val>
            <c:numRef>
              <c:f>'2 dalis 1 kl.'!$B$3:$D$3</c:f>
              <c:numCache>
                <c:formatCode>0%</c:formatCode>
                <c:ptCount val="3"/>
                <c:pt idx="0">
                  <c:v>0.67</c:v>
                </c:pt>
                <c:pt idx="1">
                  <c:v>0.04</c:v>
                </c:pt>
                <c:pt idx="2">
                  <c:v>0.28999999999999998</c:v>
                </c:pt>
              </c:numCache>
            </c:numRef>
          </c:val>
          <c:extLst xmlns:c16r2="http://schemas.microsoft.com/office/drawing/2015/06/chart">
            <c:ext xmlns:c16="http://schemas.microsoft.com/office/drawing/2014/chart" uri="{C3380CC4-5D6E-409C-BE32-E72D297353CC}">
              <c16:uniqueId val="{00000001-9FC3-4983-A45D-8FDE53857672}"/>
            </c:ext>
          </c:extLst>
        </c:ser>
        <c:ser>
          <c:idx val="2"/>
          <c:order val="2"/>
          <c:tx>
            <c:strRef>
              <c:f>'2 dalis 1 kl.'!$A$4</c:f>
              <c:strCache>
                <c:ptCount val="1"/>
                <c:pt idx="0">
                  <c:v>Tėvai "Ar neformaliojo švietimo(sportas) mokytojai padeda mano vaikui, kai iškyla ugdymosi sunkumų?</c:v>
                </c:pt>
              </c:strCache>
            </c:strRef>
          </c:tx>
          <c:spPr>
            <a:solidFill>
              <a:schemeClr val="accent3"/>
            </a:solidFill>
            <a:ln>
              <a:noFill/>
            </a:ln>
            <a:effectLst/>
            <a:sp3d/>
          </c:spPr>
          <c:invertIfNegative val="0"/>
          <c:dLbls>
            <c:dLbl>
              <c:idx val="0"/>
              <c:layout>
                <c:manualLayout>
                  <c:x val="7.9520696826717203E-3"/>
                  <c:y val="-4.12347191369396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FC3-4983-A45D-8FDE53857672}"/>
                </c:ext>
                <c:ext xmlns:c15="http://schemas.microsoft.com/office/drawing/2012/chart" uri="{CE6537A1-D6FC-4f65-9D91-7224C49458BB}"/>
              </c:extLst>
            </c:dLbl>
            <c:dLbl>
              <c:idx val="2"/>
              <c:layout>
                <c:manualLayout>
                  <c:x val="2.1205519153791253E-2"/>
                  <c:y val="-5.82137211345030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FC3-4983-A45D-8FDE5385767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dalis 1 kl.'!$B$1:$D$1</c:f>
              <c:strCache>
                <c:ptCount val="3"/>
                <c:pt idx="0">
                  <c:v>Taip</c:v>
                </c:pt>
                <c:pt idx="1">
                  <c:v>ne</c:v>
                </c:pt>
                <c:pt idx="2">
                  <c:v>kartais</c:v>
                </c:pt>
              </c:strCache>
            </c:strRef>
          </c:cat>
          <c:val>
            <c:numRef>
              <c:f>'2 dalis 1 kl.'!$B$4:$D$4</c:f>
              <c:numCache>
                <c:formatCode>General</c:formatCode>
                <c:ptCount val="3"/>
                <c:pt idx="0" formatCode="0%">
                  <c:v>0.93</c:v>
                </c:pt>
                <c:pt idx="2" formatCode="0%">
                  <c:v>7.0000000000000007E-2</c:v>
                </c:pt>
              </c:numCache>
            </c:numRef>
          </c:val>
          <c:extLst xmlns:c16r2="http://schemas.microsoft.com/office/drawing/2015/06/chart">
            <c:ext xmlns:c16="http://schemas.microsoft.com/office/drawing/2014/chart" uri="{C3380CC4-5D6E-409C-BE32-E72D297353CC}">
              <c16:uniqueId val="{00000002-9FC3-4983-A45D-8FDE53857672}"/>
            </c:ext>
          </c:extLst>
        </c:ser>
        <c:dLbls>
          <c:showLegendKey val="0"/>
          <c:showVal val="1"/>
          <c:showCatName val="0"/>
          <c:showSerName val="0"/>
          <c:showPercent val="0"/>
          <c:showBubbleSize val="0"/>
        </c:dLbls>
        <c:gapWidth val="150"/>
        <c:shape val="box"/>
        <c:axId val="355411704"/>
        <c:axId val="355408568"/>
        <c:axId val="0"/>
      </c:bar3DChart>
      <c:catAx>
        <c:axId val="355411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55408568"/>
        <c:crosses val="autoZero"/>
        <c:auto val="1"/>
        <c:lblAlgn val="ctr"/>
        <c:lblOffset val="100"/>
        <c:noMultiLvlLbl val="0"/>
      </c:catAx>
      <c:valAx>
        <c:axId val="3554085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55411704"/>
        <c:crosses val="autoZero"/>
        <c:crossBetween val="between"/>
      </c:valAx>
      <c:spPr>
        <a:noFill/>
        <a:ln>
          <a:noFill/>
        </a:ln>
        <a:effectLst/>
      </c:spPr>
    </c:plotArea>
    <c:legend>
      <c:legendPos val="t"/>
      <c:layout>
        <c:manualLayout>
          <c:xMode val="edge"/>
          <c:yMode val="edge"/>
          <c:x val="8.5485471670632904E-2"/>
          <c:y val="1.8254562023467893E-2"/>
          <c:w val="0.85647266508554998"/>
          <c:h val="0.3837027486531271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7EDF3-04AF-4645-9CF5-60EA88FC7DC0}" type="datetimeFigureOut">
              <a:rPr lang="lt-LT" smtClean="0"/>
              <a:t>2019-08-26</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43D96-4A2F-4052-9791-5F5DBB8FA3E7}" type="slidenum">
              <a:rPr lang="lt-LT" smtClean="0"/>
              <a:t>‹#›</a:t>
            </a:fld>
            <a:endParaRPr lang="lt-LT"/>
          </a:p>
        </p:txBody>
      </p:sp>
    </p:spTree>
    <p:extLst>
      <p:ext uri="{BB962C8B-B14F-4D97-AF65-F5344CB8AC3E}">
        <p14:creationId xmlns:p14="http://schemas.microsoft.com/office/powerpoint/2010/main" val="284647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lt-LT" smtClean="0"/>
              <a:t>Spustelėję redag. ruoš. pavad. stilių</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CB463076-97B1-483A-A685-5972F8E2F1D1}" type="datetimeFigureOut">
              <a:rPr lang="lt-LT" smtClean="0"/>
              <a:t>2019-08-26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140642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CB463076-97B1-483A-A685-5972F8E2F1D1}" type="datetimeFigureOut">
              <a:rPr lang="lt-LT" smtClean="0"/>
              <a:t>2019-08-26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190153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CB463076-97B1-483A-A685-5972F8E2F1D1}" type="datetimeFigureOut">
              <a:rPr lang="lt-LT" smtClean="0"/>
              <a:t>2019-08-26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655574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CB463076-97B1-483A-A685-5972F8E2F1D1}" type="datetimeFigureOut">
              <a:rPr lang="lt-LT" smtClean="0"/>
              <a:t>2019-08-26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F39531E-EC8C-4BF8-A6CF-3C8DB054DA15}" type="slidenum">
              <a:rPr lang="lt-LT" smtClean="0"/>
              <a:t>‹#›</a:t>
            </a:fld>
            <a:endParaRPr lang="lt-L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9257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CB463076-97B1-483A-A685-5972F8E2F1D1}" type="datetimeFigureOut">
              <a:rPr lang="lt-LT" smtClean="0"/>
              <a:t>2019-08-26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368779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3" name="Date Placeholder 2"/>
          <p:cNvSpPr>
            <a:spLocks noGrp="1"/>
          </p:cNvSpPr>
          <p:nvPr>
            <p:ph type="dt" sz="half" idx="10"/>
          </p:nvPr>
        </p:nvSpPr>
        <p:spPr/>
        <p:txBody>
          <a:bodyPr/>
          <a:lstStyle/>
          <a:p>
            <a:fld id="{CB463076-97B1-483A-A685-5972F8E2F1D1}" type="datetimeFigureOut">
              <a:rPr lang="lt-LT" smtClean="0"/>
              <a:t>2019-08-26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4225016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3" name="Date Placeholder 2"/>
          <p:cNvSpPr>
            <a:spLocks noGrp="1"/>
          </p:cNvSpPr>
          <p:nvPr>
            <p:ph type="dt" sz="half" idx="10"/>
          </p:nvPr>
        </p:nvSpPr>
        <p:spPr/>
        <p:txBody>
          <a:bodyPr/>
          <a:lstStyle/>
          <a:p>
            <a:fld id="{CB463076-97B1-483A-A685-5972F8E2F1D1}" type="datetimeFigureOut">
              <a:rPr lang="lt-LT" smtClean="0"/>
              <a:t>2019-08-26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859014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CB463076-97B1-483A-A685-5972F8E2F1D1}" type="datetimeFigureOut">
              <a:rPr lang="lt-LT" smtClean="0"/>
              <a:t>2019-08-26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246192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lt-LT" smtClean="0"/>
              <a:t>Spustelėję redag. ruoš. pavad. stilių</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CB463076-97B1-483A-A685-5972F8E2F1D1}" type="datetimeFigureOut">
              <a:rPr lang="lt-LT" smtClean="0"/>
              <a:t>2019-08-26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127404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CB463076-97B1-483A-A685-5972F8E2F1D1}" type="datetimeFigureOut">
              <a:rPr lang="lt-LT" smtClean="0"/>
              <a:t>2019-08-26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55420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lt-LT" smtClean="0"/>
              <a:t>Spustelėję redag. ruoš. pavad. stilių</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CB463076-97B1-483A-A685-5972F8E2F1D1}" type="datetimeFigureOut">
              <a:rPr lang="lt-LT" smtClean="0"/>
              <a:t>2019-08-26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209412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CB463076-97B1-483A-A685-5972F8E2F1D1}" type="datetimeFigureOut">
              <a:rPr lang="lt-LT" smtClean="0"/>
              <a:t>2019-08-26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6379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2" name="Content Placeholder 3"/>
          <p:cNvSpPr>
            <a:spLocks noGrp="1"/>
          </p:cNvSpPr>
          <p:nvPr>
            <p:ph sz="quarter" idx="13"/>
          </p:nvPr>
        </p:nvSpPr>
        <p:spPr>
          <a:xfrm>
            <a:off x="913774" y="3051012"/>
            <a:ext cx="5106027" cy="2740187"/>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3" name="Content Placeholder 5"/>
          <p:cNvSpPr>
            <a:spLocks noGrp="1"/>
          </p:cNvSpPr>
          <p:nvPr>
            <p:ph sz="quarter" idx="14"/>
          </p:nvPr>
        </p:nvSpPr>
        <p:spPr>
          <a:xfrm>
            <a:off x="6172200" y="3051012"/>
            <a:ext cx="5105401" cy="2740187"/>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CB463076-97B1-483A-A685-5972F8E2F1D1}" type="datetimeFigureOut">
              <a:rPr lang="lt-LT" smtClean="0"/>
              <a:t>2019-08-26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269079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CB463076-97B1-483A-A685-5972F8E2F1D1}" type="datetimeFigureOut">
              <a:rPr lang="lt-LT" smtClean="0"/>
              <a:t>2019-08-26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331111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B463076-97B1-483A-A685-5972F8E2F1D1}" type="datetimeFigureOut">
              <a:rPr lang="lt-LT" smtClean="0"/>
              <a:t>2019-08-26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280046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lt-LT" smtClean="0"/>
              <a:t>Spustelėję redag. ruoš. pavad. stilių</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CB463076-97B1-483A-A685-5972F8E2F1D1}" type="datetimeFigureOut">
              <a:rPr lang="lt-LT" smtClean="0"/>
              <a:t>2019-08-26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36520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CB463076-97B1-483A-A685-5972F8E2F1D1}" type="datetimeFigureOut">
              <a:rPr lang="lt-LT" smtClean="0"/>
              <a:t>2019-08-26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F39531E-EC8C-4BF8-A6CF-3C8DB054DA15}" type="slidenum">
              <a:rPr lang="lt-LT" smtClean="0"/>
              <a:t>‹#›</a:t>
            </a:fld>
            <a:endParaRPr lang="lt-LT"/>
          </a:p>
        </p:txBody>
      </p:sp>
    </p:spTree>
    <p:extLst>
      <p:ext uri="{BB962C8B-B14F-4D97-AF65-F5344CB8AC3E}">
        <p14:creationId xmlns:p14="http://schemas.microsoft.com/office/powerpoint/2010/main" val="169887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B463076-97B1-483A-A685-5972F8E2F1D1}" type="datetimeFigureOut">
              <a:rPr lang="lt-LT" smtClean="0"/>
              <a:t>2019-08-26</a:t>
            </a:fld>
            <a:endParaRPr lang="lt-L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lt-L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F39531E-EC8C-4BF8-A6CF-3C8DB054DA15}" type="slidenum">
              <a:rPr lang="lt-LT" smtClean="0"/>
              <a:t>‹#›</a:t>
            </a:fld>
            <a:endParaRPr lang="lt-LT"/>
          </a:p>
        </p:txBody>
      </p:sp>
    </p:spTree>
    <p:extLst>
      <p:ext uri="{BB962C8B-B14F-4D97-AF65-F5344CB8AC3E}">
        <p14:creationId xmlns:p14="http://schemas.microsoft.com/office/powerpoint/2010/main" val="174812032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idx="4294967295"/>
          </p:nvPr>
        </p:nvSpPr>
        <p:spPr>
          <a:xfrm>
            <a:off x="0" y="2128838"/>
            <a:ext cx="12192000" cy="2517775"/>
          </a:xfrm>
        </p:spPr>
        <p:txBody>
          <a:bodyPr/>
          <a:lstStyle/>
          <a:p>
            <a:pPr algn="ctr"/>
            <a:r>
              <a:rPr lang="lt-LT" dirty="0" smtClean="0"/>
              <a:t>             </a:t>
            </a:r>
            <a:r>
              <a:rPr lang="lt-LT" dirty="0" smtClean="0">
                <a:latin typeface="Calisto MT" panose="02040603050505030304" pitchFamily="18" charset="0"/>
              </a:rPr>
              <a:t>Kretingos sporto mokyklos </a:t>
            </a:r>
            <a:r>
              <a:rPr lang="lt-LT" dirty="0" smtClean="0">
                <a:latin typeface="Calisto MT" panose="02040603050505030304" pitchFamily="18" charset="0"/>
              </a:rPr>
              <a:t>2018-2019 </a:t>
            </a:r>
            <a:r>
              <a:rPr lang="lt-LT" smtClean="0">
                <a:latin typeface="Calisto MT" panose="02040603050505030304" pitchFamily="18" charset="0"/>
              </a:rPr>
              <a:t>mokslo metų veiklos </a:t>
            </a:r>
            <a:r>
              <a:rPr lang="lt-LT" dirty="0" smtClean="0">
                <a:latin typeface="Calisto MT" panose="02040603050505030304" pitchFamily="18" charset="0"/>
              </a:rPr>
              <a:t>kokybės įsivertinimas</a:t>
            </a:r>
            <a:endParaRPr lang="lt-LT" dirty="0">
              <a:latin typeface="Calisto MT" panose="02040603050505030304" pitchFamily="18" charset="0"/>
            </a:endParaRPr>
          </a:p>
        </p:txBody>
      </p:sp>
      <p:pic>
        <p:nvPicPr>
          <p:cNvPr id="4" name="Paveikslėlis 3"/>
          <p:cNvPicPr>
            <a:picLocks noChangeAspect="1"/>
          </p:cNvPicPr>
          <p:nvPr/>
        </p:nvPicPr>
        <p:blipFill>
          <a:blip r:embed="rId2">
            <a:duotone>
              <a:prstClr val="black"/>
              <a:schemeClr val="bg2">
                <a:lumMod val="40000"/>
                <a:lumOff val="60000"/>
                <a:tint val="45000"/>
                <a:satMod val="400000"/>
              </a:schemeClr>
            </a:duotone>
          </a:blip>
          <a:stretch>
            <a:fillRect/>
          </a:stretch>
        </p:blipFill>
        <p:spPr>
          <a:xfrm>
            <a:off x="3988904" y="145774"/>
            <a:ext cx="4094922" cy="2160104"/>
          </a:xfrm>
          <a:prstGeom prst="rect">
            <a:avLst/>
          </a:prstGeom>
        </p:spPr>
      </p:pic>
    </p:spTree>
    <p:extLst>
      <p:ext uri="{BB962C8B-B14F-4D97-AF65-F5344CB8AC3E}">
        <p14:creationId xmlns:p14="http://schemas.microsoft.com/office/powerpoint/2010/main" val="3754485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vadinimas 6"/>
          <p:cNvSpPr>
            <a:spLocks noGrp="1"/>
          </p:cNvSpPr>
          <p:nvPr>
            <p:ph type="title"/>
          </p:nvPr>
        </p:nvSpPr>
        <p:spPr>
          <a:xfrm>
            <a:off x="913775" y="618517"/>
            <a:ext cx="10364451" cy="4987153"/>
          </a:xfrm>
        </p:spPr>
        <p:txBody>
          <a:bodyPr>
            <a:normAutofit/>
          </a:bodyPr>
          <a:lstStyle/>
          <a:p>
            <a:r>
              <a:rPr lang="lt-LT" sz="4000" b="1" dirty="0" smtClean="0">
                <a:latin typeface="Times New Roman" panose="02020603050405020304" pitchFamily="18" charset="0"/>
                <a:cs typeface="Times New Roman" panose="02020603050405020304" pitchFamily="18" charset="0"/>
              </a:rPr>
              <a:t>3.1.1 </a:t>
            </a:r>
            <a:r>
              <a:rPr lang="lt-LT" sz="4000" b="1" cap="none" dirty="0" smtClean="0">
                <a:latin typeface="Times New Roman" panose="02020603050405020304" pitchFamily="18" charset="0"/>
                <a:cs typeface="Times New Roman" panose="02020603050405020304" pitchFamily="18" charset="0"/>
              </a:rPr>
              <a:t>RODIKLIS </a:t>
            </a:r>
            <a:br>
              <a:rPr lang="lt-LT" sz="4000" b="1" cap="none" dirty="0" smtClean="0">
                <a:latin typeface="Times New Roman" panose="02020603050405020304" pitchFamily="18" charset="0"/>
                <a:cs typeface="Times New Roman" panose="02020603050405020304" pitchFamily="18" charset="0"/>
              </a:rPr>
            </a:br>
            <a:r>
              <a:rPr lang="lt-LT" sz="3200" b="1" cap="none" dirty="0" smtClean="0">
                <a:latin typeface="Times New Roman" panose="02020603050405020304" pitchFamily="18" charset="0"/>
                <a:cs typeface="Times New Roman" panose="02020603050405020304" pitchFamily="18" charset="0"/>
              </a:rPr>
              <a:t/>
            </a:r>
            <a:br>
              <a:rPr lang="lt-LT" sz="3200" b="1" cap="none" dirty="0" smtClean="0">
                <a:latin typeface="Times New Roman" panose="02020603050405020304" pitchFamily="18" charset="0"/>
                <a:cs typeface="Times New Roman" panose="02020603050405020304" pitchFamily="18" charset="0"/>
              </a:rPr>
            </a:br>
            <a:r>
              <a:rPr lang="lt-LT" b="1" cap="none" dirty="0" smtClean="0">
                <a:latin typeface="Times New Roman" panose="02020603050405020304" pitchFamily="18" charset="0"/>
                <a:cs typeface="Times New Roman" panose="02020603050405020304" pitchFamily="18" charset="0"/>
              </a:rPr>
              <a:t>Ugdymo(</a:t>
            </a:r>
            <a:r>
              <a:rPr lang="lt-LT" b="1" cap="none" dirty="0" err="1" smtClean="0">
                <a:latin typeface="Times New Roman" panose="02020603050405020304" pitchFamily="18" charset="0"/>
                <a:cs typeface="Times New Roman" panose="02020603050405020304" pitchFamily="18" charset="0"/>
              </a:rPr>
              <a:t>si</a:t>
            </a:r>
            <a:r>
              <a:rPr lang="lt-LT" b="1" cap="none" dirty="0" smtClean="0">
                <a:latin typeface="Times New Roman" panose="02020603050405020304" pitchFamily="18" charset="0"/>
                <a:cs typeface="Times New Roman" panose="02020603050405020304" pitchFamily="18" charset="0"/>
              </a:rPr>
              <a:t>) rezultatų pristatymas – pasiektų rezultatų pristatymas ugdytiniams/globėjams, pristatymo būdai ir formos  </a:t>
            </a:r>
            <a:br>
              <a:rPr lang="lt-LT" b="1" cap="none" dirty="0" smtClean="0">
                <a:latin typeface="Times New Roman" panose="02020603050405020304" pitchFamily="18" charset="0"/>
                <a:cs typeface="Times New Roman" panose="02020603050405020304" pitchFamily="18" charset="0"/>
              </a:rPr>
            </a:br>
            <a:r>
              <a:rPr lang="lt-LT" sz="3200" b="1" dirty="0">
                <a:latin typeface="Times New Roman" panose="02020603050405020304" pitchFamily="18" charset="0"/>
                <a:cs typeface="Times New Roman" panose="02020603050405020304" pitchFamily="18" charset="0"/>
              </a:rPr>
              <a:t/>
            </a:r>
            <a:br>
              <a:rPr lang="lt-LT" sz="3200" b="1" dirty="0">
                <a:latin typeface="Times New Roman" panose="02020603050405020304" pitchFamily="18" charset="0"/>
                <a:cs typeface="Times New Roman" panose="02020603050405020304" pitchFamily="18" charset="0"/>
              </a:rPr>
            </a:br>
            <a:endParaRPr lang="lt-LT" sz="3200" b="1"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360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357" y="145774"/>
            <a:ext cx="11304104" cy="6647974"/>
          </a:xfrm>
          <a:prstGeom prst="rect">
            <a:avLst/>
          </a:prstGeom>
          <a:noFill/>
        </p:spPr>
        <p:txBody>
          <a:bodyPr wrap="square" rtlCol="0">
            <a:spAutoFit/>
          </a:bodyPr>
          <a:lstStyle/>
          <a:p>
            <a:pPr algn="ctr"/>
            <a:r>
              <a:rPr lang="lt-LT" sz="5400" dirty="0" smtClean="0">
                <a:latin typeface="Times New Roman" panose="02020603050405020304" pitchFamily="18" charset="0"/>
                <a:cs typeface="Times New Roman" panose="02020603050405020304" pitchFamily="18" charset="0"/>
              </a:rPr>
              <a:t>TIKSLAS</a:t>
            </a:r>
          </a:p>
          <a:p>
            <a:pPr marL="285750" indent="-285750">
              <a:buFont typeface="Arial" panose="020B0604020202020204" pitchFamily="34" charset="0"/>
              <a:buChar char="•"/>
            </a:pPr>
            <a:endParaRPr lang="lt-LT" sz="24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v"/>
            </a:pPr>
            <a:r>
              <a:rPr lang="lt-LT" sz="2400" dirty="0" smtClean="0">
                <a:latin typeface="Times New Roman" panose="02020603050405020304" pitchFamily="18" charset="0"/>
                <a:cs typeface="Times New Roman" panose="02020603050405020304" pitchFamily="18" charset="0"/>
              </a:rPr>
              <a:t>Išsiaiškinti kaip dažnai neformaliojo švietimo (sportas) mokytojai informuoja tėvus, mokyklą, visuomenę apie vaiko pasiekimus, elgesį, </a:t>
            </a:r>
            <a:r>
              <a:rPr lang="lt-LT" sz="2400" dirty="0" err="1" smtClean="0">
                <a:latin typeface="Times New Roman" panose="02020603050405020304" pitchFamily="18" charset="0"/>
                <a:cs typeface="Times New Roman" panose="02020603050405020304" pitchFamily="18" charset="0"/>
              </a:rPr>
              <a:t>laimėjimus</a:t>
            </a:r>
            <a:r>
              <a:rPr lang="lt-LT" sz="2400" dirty="0" smtClean="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v"/>
            </a:pPr>
            <a:r>
              <a:rPr lang="lt-LT" sz="2400" dirty="0" smtClean="0">
                <a:latin typeface="Times New Roman" panose="02020603050405020304" pitchFamily="18" charset="0"/>
                <a:cs typeface="Times New Roman" panose="02020603050405020304" pitchFamily="18" charset="0"/>
              </a:rPr>
              <a:t>Kokiu būdu dažniausiai teikia informaciją;</a:t>
            </a:r>
          </a:p>
          <a:p>
            <a:pPr marL="342900" indent="-342900">
              <a:lnSpc>
                <a:spcPct val="150000"/>
              </a:lnSpc>
              <a:buFont typeface="Wingdings" panose="05000000000000000000" pitchFamily="2" charset="2"/>
              <a:buChar char="v"/>
            </a:pPr>
            <a:r>
              <a:rPr lang="lt-LT" sz="2400" dirty="0" smtClean="0">
                <a:latin typeface="Times New Roman" panose="02020603050405020304" pitchFamily="18" charset="0"/>
                <a:cs typeface="Times New Roman" panose="02020603050405020304" pitchFamily="18" charset="0"/>
              </a:rPr>
              <a:t>Ar mokykloje yra sukurta nuosekli pedagogų, mokinių vertinimo ir skatinimo sistema;</a:t>
            </a:r>
          </a:p>
          <a:p>
            <a:pPr marL="342900" indent="-342900">
              <a:lnSpc>
                <a:spcPct val="150000"/>
              </a:lnSpc>
              <a:buFont typeface="Wingdings" panose="05000000000000000000" pitchFamily="2" charset="2"/>
              <a:buChar char="v"/>
            </a:pPr>
            <a:r>
              <a:rPr lang="lt-LT" sz="2400" dirty="0" smtClean="0">
                <a:latin typeface="Times New Roman" panose="02020603050405020304" pitchFamily="18" charset="0"/>
                <a:cs typeface="Times New Roman" panose="02020603050405020304" pitchFamily="18" charset="0"/>
              </a:rPr>
              <a:t>Ar tėvus tenkina ir jie domisi  gaunama informacija apie vaiko pasiekimus, elgesį, </a:t>
            </a:r>
            <a:r>
              <a:rPr lang="lt-LT" sz="2400" dirty="0" err="1" smtClean="0">
                <a:latin typeface="Times New Roman" panose="02020603050405020304" pitchFamily="18" charset="0"/>
                <a:cs typeface="Times New Roman" panose="02020603050405020304" pitchFamily="18" charset="0"/>
              </a:rPr>
              <a:t>laimėjimus</a:t>
            </a:r>
            <a:r>
              <a:rPr lang="lt-LT" sz="2400" dirty="0" smtClean="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v"/>
            </a:pPr>
            <a:r>
              <a:rPr lang="lt-LT" sz="2400" dirty="0" smtClean="0">
                <a:latin typeface="Times New Roman" panose="02020603050405020304" pitchFamily="18" charset="0"/>
                <a:cs typeface="Times New Roman" panose="02020603050405020304" pitchFamily="18" charset="0"/>
              </a:rPr>
              <a:t>Ar mokiniai yra patenkinti, juos domina ir jie seka informaciją apie Jų rezultatų, pasiekimų pristatymą ir sklaidą;</a:t>
            </a:r>
          </a:p>
          <a:p>
            <a:pPr marL="342900" indent="-342900">
              <a:lnSpc>
                <a:spcPct val="150000"/>
              </a:lnSpc>
              <a:buFont typeface="Wingdings" panose="05000000000000000000" pitchFamily="2" charset="2"/>
              <a:buChar char="v"/>
            </a:pPr>
            <a:r>
              <a:rPr lang="lt-LT" sz="2400" dirty="0" smtClean="0">
                <a:latin typeface="Times New Roman" panose="02020603050405020304" pitchFamily="18" charset="0"/>
                <a:cs typeface="Times New Roman" panose="02020603050405020304" pitchFamily="18" charset="0"/>
              </a:rPr>
              <a:t>Ir ar jie žino už ką ir kaip yra vertinami.</a:t>
            </a:r>
          </a:p>
          <a:p>
            <a:pPr marL="285750" indent="-285750">
              <a:buFont typeface="Arial" panose="020B0604020202020204" pitchFamily="34" charset="0"/>
              <a:buChar char="•"/>
            </a:pPr>
            <a:endParaRPr lang="lt-LT" sz="2400" dirty="0"/>
          </a:p>
        </p:txBody>
      </p:sp>
    </p:spTree>
    <p:extLst>
      <p:ext uri="{BB962C8B-B14F-4D97-AF65-F5344CB8AC3E}">
        <p14:creationId xmlns:p14="http://schemas.microsoft.com/office/powerpoint/2010/main" val="1826876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4294967295"/>
          </p:nvPr>
        </p:nvSpPr>
        <p:spPr>
          <a:xfrm>
            <a:off x="727075" y="3816350"/>
            <a:ext cx="11464925" cy="2722563"/>
          </a:xfrm>
        </p:spPr>
        <p:txBody>
          <a:bodyPr>
            <a:noAutofit/>
          </a:bodyPr>
          <a:lstStyle/>
          <a:p>
            <a:pPr marL="0" indent="0">
              <a:buNone/>
            </a:pPr>
            <a:r>
              <a:rPr lang="lt-LT" sz="1800" cap="none" dirty="0" smtClean="0">
                <a:latin typeface="Times New Roman" panose="02020603050405020304" pitchFamily="18" charset="0"/>
                <a:cs typeface="Times New Roman" panose="02020603050405020304" pitchFamily="18" charset="0"/>
              </a:rPr>
              <a:t> </a:t>
            </a:r>
            <a:r>
              <a:rPr lang="en-US" sz="1800" cap="none" dirty="0" smtClean="0">
                <a:latin typeface="Times New Roman" panose="02020603050405020304" pitchFamily="18" charset="0"/>
                <a:cs typeface="Times New Roman" panose="02020603050405020304" pitchFamily="18" charset="0"/>
              </a:rPr>
              <a:t>N</a:t>
            </a:r>
            <a:r>
              <a:rPr lang="lt-LT" sz="1800" cap="none" dirty="0" err="1" smtClean="0">
                <a:latin typeface="Times New Roman" panose="02020603050405020304" pitchFamily="18" charset="0"/>
                <a:cs typeface="Times New Roman" panose="02020603050405020304" pitchFamily="18" charset="0"/>
              </a:rPr>
              <a:t>eformaliojo</a:t>
            </a:r>
            <a:r>
              <a:rPr lang="lt-LT" sz="1800" cap="none" dirty="0" smtClean="0">
                <a:latin typeface="Times New Roman" panose="02020603050405020304" pitchFamily="18" charset="0"/>
                <a:cs typeface="Times New Roman" panose="02020603050405020304" pitchFamily="18" charset="0"/>
              </a:rPr>
              <a:t> švietimo (sportas) mokytojai tėvus, mokyklą visuomenę  apie vaiko pasiekimus, elgesį, </a:t>
            </a:r>
            <a:r>
              <a:rPr lang="lt-LT" sz="1800" cap="none" dirty="0" err="1" smtClean="0">
                <a:latin typeface="Times New Roman" panose="02020603050405020304" pitchFamily="18" charset="0"/>
                <a:cs typeface="Times New Roman" panose="02020603050405020304" pitchFamily="18" charset="0"/>
              </a:rPr>
              <a:t>laimėjimus</a:t>
            </a:r>
            <a:r>
              <a:rPr lang="lt-LT" sz="1800" cap="none" dirty="0" smtClean="0">
                <a:latin typeface="Times New Roman" panose="02020603050405020304" pitchFamily="18" charset="0"/>
                <a:cs typeface="Times New Roman" panose="02020603050405020304" pitchFamily="18" charset="0"/>
              </a:rPr>
              <a:t> informuoja dažniausiai  KARTĄ PER MĖNESĮ ir  KARTĄ PER PUSMETĮ, tačiau  81</a:t>
            </a:r>
            <a:r>
              <a:rPr lang="en-US" sz="1800" cap="none" dirty="0" smtClean="0">
                <a:latin typeface="Times New Roman" panose="02020603050405020304" pitchFamily="18" charset="0"/>
                <a:cs typeface="Times New Roman" panose="02020603050405020304" pitchFamily="18" charset="0"/>
              </a:rPr>
              <a:t> (did</a:t>
            </a:r>
            <a:r>
              <a:rPr lang="lt-LT" sz="1800" cap="none" dirty="0" smtClean="0">
                <a:latin typeface="Times New Roman" panose="02020603050405020304" pitchFamily="18" charset="0"/>
                <a:cs typeface="Times New Roman" panose="02020603050405020304" pitchFamily="18" charset="0"/>
              </a:rPr>
              <a:t>ž</a:t>
            </a:r>
            <a:r>
              <a:rPr lang="en-US" sz="1800" cap="none" dirty="0" err="1" smtClean="0">
                <a:latin typeface="Times New Roman" panose="02020603050405020304" pitchFamily="18" charset="0"/>
                <a:cs typeface="Times New Roman" panose="02020603050405020304" pitchFamily="18" charset="0"/>
              </a:rPr>
              <a:t>ioji</a:t>
            </a:r>
            <a:r>
              <a:rPr lang="en-US" sz="1800" cap="none" dirty="0" smtClean="0">
                <a:latin typeface="Times New Roman" panose="02020603050405020304" pitchFamily="18" charset="0"/>
                <a:cs typeface="Times New Roman" panose="02020603050405020304" pitchFamily="18" charset="0"/>
              </a:rPr>
              <a:t> </a:t>
            </a:r>
            <a:r>
              <a:rPr lang="en-US" sz="1800" cap="none" dirty="0" err="1" smtClean="0">
                <a:latin typeface="Times New Roman" panose="02020603050405020304" pitchFamily="18" charset="0"/>
                <a:cs typeface="Times New Roman" panose="02020603050405020304" pitchFamily="18" charset="0"/>
              </a:rPr>
              <a:t>dalis</a:t>
            </a:r>
            <a:r>
              <a:rPr lang="lt-LT" sz="1800" cap="none" dirty="0" smtClean="0">
                <a:latin typeface="Times New Roman" panose="02020603050405020304" pitchFamily="18" charset="0"/>
                <a:cs typeface="Times New Roman" panose="02020603050405020304" pitchFamily="18" charset="0"/>
              </a:rPr>
              <a:t>) tėvų teigia, kad informaciją gauna KARTĄ </a:t>
            </a:r>
            <a:r>
              <a:rPr lang="lt-LT" sz="1800" cap="none" dirty="0">
                <a:latin typeface="Times New Roman" panose="02020603050405020304" pitchFamily="18" charset="0"/>
                <a:cs typeface="Times New Roman" panose="02020603050405020304" pitchFamily="18" charset="0"/>
              </a:rPr>
              <a:t>PER </a:t>
            </a:r>
            <a:r>
              <a:rPr lang="lt-LT" sz="1800" cap="none" dirty="0" smtClean="0">
                <a:latin typeface="Times New Roman" panose="02020603050405020304" pitchFamily="18" charset="0"/>
                <a:cs typeface="Times New Roman" panose="02020603050405020304" pitchFamily="18" charset="0"/>
              </a:rPr>
              <a:t>SAVAITĘ nors taip atsako tik 3 neformaliojo švietimo (sportas) mokytojai. 75 tėvai atsako , kad informaciją gauna- </a:t>
            </a:r>
            <a:r>
              <a:rPr lang="lt-LT" sz="1800" cap="none" dirty="0">
                <a:latin typeface="Times New Roman" panose="02020603050405020304" pitchFamily="18" charset="0"/>
                <a:cs typeface="Times New Roman" panose="02020603050405020304" pitchFamily="18" charset="0"/>
              </a:rPr>
              <a:t>KARTĄ PER </a:t>
            </a:r>
            <a:r>
              <a:rPr lang="lt-LT" sz="1800" cap="none" dirty="0" smtClean="0">
                <a:latin typeface="Times New Roman" panose="02020603050405020304" pitchFamily="18" charset="0"/>
                <a:cs typeface="Times New Roman" panose="02020603050405020304" pitchFamily="18" charset="0"/>
              </a:rPr>
              <a:t>MĖNESĮ ir </a:t>
            </a:r>
            <a:r>
              <a:rPr lang="lt-LT" sz="1800" cap="none" dirty="0">
                <a:latin typeface="Times New Roman" panose="02020603050405020304" pitchFamily="18" charset="0"/>
                <a:cs typeface="Times New Roman" panose="02020603050405020304" pitchFamily="18" charset="0"/>
              </a:rPr>
              <a:t>26 </a:t>
            </a:r>
            <a:r>
              <a:rPr lang="lt-LT" sz="1800" cap="none" dirty="0" smtClean="0">
                <a:latin typeface="Times New Roman" panose="02020603050405020304" pitchFamily="18" charset="0"/>
                <a:cs typeface="Times New Roman" panose="02020603050405020304" pitchFamily="18" charset="0"/>
              </a:rPr>
              <a:t>-KARTĄ </a:t>
            </a:r>
            <a:r>
              <a:rPr lang="lt-LT" sz="1800" cap="none" dirty="0">
                <a:latin typeface="Times New Roman" panose="02020603050405020304" pitchFamily="18" charset="0"/>
                <a:cs typeface="Times New Roman" panose="02020603050405020304" pitchFamily="18" charset="0"/>
              </a:rPr>
              <a:t>PER PUSMETĮ. </a:t>
            </a:r>
            <a:endParaRPr lang="lt-LT" sz="1800" cap="none"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lt-LT" sz="1800" cap="none" dirty="0" smtClean="0">
                <a:solidFill>
                  <a:prstClr val="black"/>
                </a:solidFill>
                <a:latin typeface="Times New Roman" panose="02020603050405020304" pitchFamily="18" charset="0"/>
                <a:cs typeface="Times New Roman" panose="02020603050405020304" pitchFamily="18" charset="0"/>
              </a:rPr>
              <a:t>20 </a:t>
            </a:r>
            <a:r>
              <a:rPr lang="lt-LT" sz="1800" cap="none" dirty="0">
                <a:solidFill>
                  <a:prstClr val="black"/>
                </a:solidFill>
                <a:latin typeface="Times New Roman" panose="02020603050405020304" pitchFamily="18" charset="0"/>
                <a:cs typeface="Times New Roman" panose="02020603050405020304" pitchFamily="18" charset="0"/>
              </a:rPr>
              <a:t>tėvų išsakė savo nuomonę. </a:t>
            </a:r>
          </a:p>
          <a:p>
            <a:pPr marL="0" lvl="0" indent="0">
              <a:lnSpc>
                <a:spcPct val="100000"/>
              </a:lnSpc>
              <a:spcBef>
                <a:spcPts val="0"/>
              </a:spcBef>
              <a:buClrTx/>
              <a:buNone/>
            </a:pPr>
            <a:r>
              <a:rPr lang="lt-LT" sz="1800" cap="none" dirty="0">
                <a:solidFill>
                  <a:prstClr val="black"/>
                </a:solidFill>
                <a:latin typeface="Times New Roman" panose="02020603050405020304" pitchFamily="18" charset="0"/>
                <a:cs typeface="Times New Roman" panose="02020603050405020304" pitchFamily="18" charset="0"/>
              </a:rPr>
              <a:t>Jie teigia, kad domisi patys ir dalyvauja renginiuose.</a:t>
            </a:r>
          </a:p>
          <a:p>
            <a:pPr marL="0" lvl="0" indent="0">
              <a:lnSpc>
                <a:spcPct val="100000"/>
              </a:lnSpc>
              <a:spcBef>
                <a:spcPts val="0"/>
              </a:spcBef>
              <a:buClrTx/>
              <a:buNone/>
            </a:pPr>
            <a:r>
              <a:rPr lang="lt-LT" sz="1800" cap="none" dirty="0">
                <a:solidFill>
                  <a:prstClr val="black"/>
                </a:solidFill>
                <a:latin typeface="Times New Roman" panose="02020603050405020304" pitchFamily="18" charset="0"/>
                <a:cs typeface="Times New Roman" panose="02020603050405020304" pitchFamily="18" charset="0"/>
              </a:rPr>
              <a:t>Gauna informacija tik iš savo vaiko.</a:t>
            </a:r>
          </a:p>
          <a:p>
            <a:pPr marL="0" lvl="0" indent="0">
              <a:lnSpc>
                <a:spcPct val="100000"/>
              </a:lnSpc>
              <a:spcBef>
                <a:spcPts val="0"/>
              </a:spcBef>
              <a:buClrTx/>
              <a:buNone/>
            </a:pPr>
            <a:r>
              <a:rPr lang="lt-LT" sz="1800" cap="none" dirty="0">
                <a:solidFill>
                  <a:prstClr val="black"/>
                </a:solidFill>
                <a:latin typeface="Times New Roman" panose="02020603050405020304" pitchFamily="18" charset="0"/>
                <a:cs typeface="Times New Roman" panose="02020603050405020304" pitchFamily="18" charset="0"/>
              </a:rPr>
              <a:t>Nori, kad vaikas lankytų treniruotes ir tiek.</a:t>
            </a:r>
          </a:p>
          <a:p>
            <a:pPr marL="0" lvl="0" indent="0">
              <a:lnSpc>
                <a:spcPct val="100000"/>
              </a:lnSpc>
              <a:spcBef>
                <a:spcPts val="0"/>
              </a:spcBef>
              <a:buClrTx/>
              <a:buNone/>
            </a:pPr>
            <a:r>
              <a:rPr lang="lt-LT" sz="1800" cap="none" dirty="0">
                <a:solidFill>
                  <a:prstClr val="black"/>
                </a:solidFill>
                <a:latin typeface="Times New Roman" panose="02020603050405020304" pitchFamily="18" charset="0"/>
                <a:cs typeface="Times New Roman" panose="02020603050405020304" pitchFamily="18" charset="0"/>
              </a:rPr>
              <a:t>Pagal situaciją, poreikį, kai prireikia, kai patys paklausia ir t.t.</a:t>
            </a:r>
          </a:p>
          <a:p>
            <a:pPr marL="0" indent="0">
              <a:buNone/>
            </a:pPr>
            <a:endParaRPr lang="lt-LT" cap="none" dirty="0">
              <a:latin typeface="Times New Roman" panose="02020603050405020304" pitchFamily="18" charset="0"/>
              <a:cs typeface="Times New Roman" panose="02020603050405020304" pitchFamily="18" charset="0"/>
            </a:endParaRPr>
          </a:p>
          <a:p>
            <a:pPr marL="0" indent="0">
              <a:buNone/>
            </a:pPr>
            <a:endParaRPr lang="lt-LT" cap="none" dirty="0" smtClean="0">
              <a:latin typeface="Times New Roman" panose="02020603050405020304" pitchFamily="18" charset="0"/>
              <a:cs typeface="Times New Roman" panose="02020603050405020304" pitchFamily="18" charset="0"/>
            </a:endParaRPr>
          </a:p>
        </p:txBody>
      </p:sp>
      <p:graphicFrame>
        <p:nvGraphicFramePr>
          <p:cNvPr id="4" name="Diagrama 3"/>
          <p:cNvGraphicFramePr>
            <a:graphicFrameLocks/>
          </p:cNvGraphicFramePr>
          <p:nvPr>
            <p:extLst>
              <p:ext uri="{D42A27DB-BD31-4B8C-83A1-F6EECF244321}">
                <p14:modId xmlns:p14="http://schemas.microsoft.com/office/powerpoint/2010/main" val="2608406864"/>
              </p:ext>
            </p:extLst>
          </p:nvPr>
        </p:nvGraphicFramePr>
        <p:xfrm>
          <a:off x="185530" y="198783"/>
          <a:ext cx="11651566" cy="3443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004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75374" y="1842052"/>
            <a:ext cx="3684104" cy="3785652"/>
          </a:xfrm>
          <a:prstGeom prst="rect">
            <a:avLst/>
          </a:prstGeom>
          <a:noFill/>
        </p:spPr>
        <p:txBody>
          <a:bodyPr wrap="square" rtlCol="0">
            <a:spAutoFit/>
          </a:bodyPr>
          <a:lstStyle/>
          <a:p>
            <a:r>
              <a:rPr lang="lt-LT" sz="2000" dirty="0" smtClean="0">
                <a:latin typeface="Times New Roman" panose="02020603050405020304" pitchFamily="18" charset="0"/>
                <a:cs typeface="Times New Roman" panose="02020603050405020304" pitchFamily="18" charset="0"/>
              </a:rPr>
              <a:t>207 mokiniai ir 180 tėvų teigia patenkinti rezultatų, pasiekimų sklaida.</a:t>
            </a:r>
          </a:p>
          <a:p>
            <a:endParaRPr lang="lt-LT" sz="2000" dirty="0" smtClean="0">
              <a:latin typeface="Times New Roman" panose="02020603050405020304" pitchFamily="18" charset="0"/>
              <a:cs typeface="Times New Roman" panose="02020603050405020304" pitchFamily="18" charset="0"/>
            </a:endParaRPr>
          </a:p>
          <a:p>
            <a:r>
              <a:rPr lang="lt-LT" sz="2000" dirty="0" smtClean="0">
                <a:latin typeface="Times New Roman" panose="02020603050405020304" pitchFamily="18" charset="0"/>
                <a:cs typeface="Times New Roman" panose="02020603050405020304" pitchFamily="18" charset="0"/>
              </a:rPr>
              <a:t>20 mokinių nežino ir 17 tėvų teigia, kad negauna informacijos apie jo vaiko rezultatus, pasiekimus.</a:t>
            </a:r>
          </a:p>
          <a:p>
            <a:endParaRPr lang="lt-LT" sz="2000" dirty="0" smtClean="0">
              <a:latin typeface="Times New Roman" panose="02020603050405020304" pitchFamily="18" charset="0"/>
              <a:cs typeface="Times New Roman" panose="02020603050405020304" pitchFamily="18" charset="0"/>
            </a:endParaRPr>
          </a:p>
          <a:p>
            <a:r>
              <a:rPr lang="lt-LT" sz="2000" dirty="0" smtClean="0">
                <a:latin typeface="Times New Roman" panose="02020603050405020304" pitchFamily="18" charset="0"/>
                <a:cs typeface="Times New Roman" panose="02020603050405020304" pitchFamily="18" charset="0"/>
              </a:rPr>
              <a:t>2 mokiniai ir 5 tėvai yra nepatenkinti gaunama informacija apie rezultatų, pasiekimų sklaida.</a:t>
            </a:r>
            <a:endParaRPr lang="lt-LT" sz="2000" dirty="0">
              <a:latin typeface="Times New Roman" panose="02020603050405020304" pitchFamily="18" charset="0"/>
              <a:cs typeface="Times New Roman" panose="02020603050405020304" pitchFamily="18" charset="0"/>
            </a:endParaRPr>
          </a:p>
        </p:txBody>
      </p:sp>
      <p:graphicFrame>
        <p:nvGraphicFramePr>
          <p:cNvPr id="8" name="Diagrama 7"/>
          <p:cNvGraphicFramePr>
            <a:graphicFrameLocks/>
          </p:cNvGraphicFramePr>
          <p:nvPr>
            <p:extLst>
              <p:ext uri="{D42A27DB-BD31-4B8C-83A1-F6EECF244321}">
                <p14:modId xmlns:p14="http://schemas.microsoft.com/office/powerpoint/2010/main" val="1604826295"/>
              </p:ext>
            </p:extLst>
          </p:nvPr>
        </p:nvGraphicFramePr>
        <p:xfrm>
          <a:off x="789140" y="889348"/>
          <a:ext cx="7592860" cy="4738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0579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a:graphicFrameLocks/>
          </p:cNvGraphicFramePr>
          <p:nvPr>
            <p:extLst>
              <p:ext uri="{D42A27DB-BD31-4B8C-83A1-F6EECF244321}">
                <p14:modId xmlns:p14="http://schemas.microsoft.com/office/powerpoint/2010/main" val="474261186"/>
              </p:ext>
            </p:extLst>
          </p:nvPr>
        </p:nvGraphicFramePr>
        <p:xfrm>
          <a:off x="1390389" y="613776"/>
          <a:ext cx="9219156" cy="39832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8175" y="4897677"/>
            <a:ext cx="9782828" cy="1323439"/>
          </a:xfrm>
          <a:prstGeom prst="rect">
            <a:avLst/>
          </a:prstGeom>
          <a:noFill/>
        </p:spPr>
        <p:txBody>
          <a:bodyPr wrap="square" rtlCol="0">
            <a:spAutoFit/>
          </a:bodyPr>
          <a:lstStyle/>
          <a:p>
            <a:r>
              <a:rPr lang="lt-LT" sz="2000" dirty="0" smtClean="0">
                <a:latin typeface="Times New Roman" panose="02020603050405020304" pitchFamily="18" charset="0"/>
                <a:cs typeface="Times New Roman" panose="02020603050405020304" pitchFamily="18" charset="0"/>
              </a:rPr>
              <a:t>11- didžioji dalis neformaliojo švietimo (sportas) mokytojų tėvus </a:t>
            </a:r>
            <a:r>
              <a:rPr lang="lt-LT" sz="2000" dirty="0">
                <a:latin typeface="Times New Roman" panose="02020603050405020304" pitchFamily="18" charset="0"/>
                <a:cs typeface="Times New Roman" panose="02020603050405020304" pitchFamily="18" charset="0"/>
              </a:rPr>
              <a:t>ir mokyklą </a:t>
            </a:r>
            <a:r>
              <a:rPr lang="lt-LT" sz="2000" dirty="0" smtClean="0">
                <a:latin typeface="Times New Roman" panose="02020603050405020304" pitchFamily="18" charset="0"/>
                <a:cs typeface="Times New Roman" panose="02020603050405020304" pitchFamily="18" charset="0"/>
              </a:rPr>
              <a:t>apie vaiko pasiekimus, elgesį, </a:t>
            </a:r>
            <a:r>
              <a:rPr lang="lt-LT" sz="2000" dirty="0" err="1" smtClean="0">
                <a:latin typeface="Times New Roman" panose="02020603050405020304" pitchFamily="18" charset="0"/>
                <a:cs typeface="Times New Roman" panose="02020603050405020304" pitchFamily="18" charset="0"/>
              </a:rPr>
              <a:t>laimėjimus</a:t>
            </a:r>
            <a:r>
              <a:rPr lang="lt-LT" sz="2000" dirty="0" smtClean="0">
                <a:latin typeface="Times New Roman" panose="02020603050405020304" pitchFamily="18" charset="0"/>
                <a:cs typeface="Times New Roman" panose="02020603050405020304" pitchFamily="18" charset="0"/>
              </a:rPr>
              <a:t> informuoja ASMENIŠKAI; </a:t>
            </a:r>
          </a:p>
          <a:p>
            <a:r>
              <a:rPr lang="lt-LT" sz="2000" dirty="0" smtClean="0">
                <a:latin typeface="Times New Roman" panose="02020603050405020304" pitchFamily="18" charset="0"/>
                <a:cs typeface="Times New Roman" panose="02020603050405020304" pitchFamily="18" charset="0"/>
              </a:rPr>
              <a:t>5 - per INFORMACINES TECHNOLOGIJAS;</a:t>
            </a:r>
          </a:p>
          <a:p>
            <a:r>
              <a:rPr lang="lt-LT" sz="2000" dirty="0" smtClean="0">
                <a:latin typeface="Times New Roman" panose="02020603050405020304" pitchFamily="18" charset="0"/>
                <a:cs typeface="Times New Roman" panose="02020603050405020304" pitchFamily="18" charset="0"/>
              </a:rPr>
              <a:t>1-  per TĖVŲ SUSIRINKIMUS</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063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16443664"/>
              </p:ext>
            </p:extLst>
          </p:nvPr>
        </p:nvGraphicFramePr>
        <p:xfrm>
          <a:off x="588723" y="713984"/>
          <a:ext cx="7916450" cy="55866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668011" y="713984"/>
            <a:ext cx="2931089" cy="5016758"/>
          </a:xfrm>
          <a:prstGeom prst="rect">
            <a:avLst/>
          </a:prstGeom>
          <a:noFill/>
        </p:spPr>
        <p:txBody>
          <a:bodyPr wrap="square" rtlCol="0">
            <a:spAutoFit/>
          </a:bodyPr>
          <a:lstStyle/>
          <a:p>
            <a:pPr lvl="0"/>
            <a:r>
              <a:rPr lang="lt-LT" sz="2000" dirty="0" smtClean="0">
                <a:solidFill>
                  <a:prstClr val="black"/>
                </a:solidFill>
                <a:latin typeface="Times New Roman" panose="02020603050405020304" pitchFamily="18" charset="0"/>
                <a:cs typeface="Times New Roman" panose="02020603050405020304" pitchFamily="18" charset="0"/>
              </a:rPr>
              <a:t>176 </a:t>
            </a:r>
            <a:r>
              <a:rPr lang="lt-LT" sz="2000" dirty="0">
                <a:solidFill>
                  <a:prstClr val="black"/>
                </a:solidFill>
                <a:latin typeface="Times New Roman" panose="02020603050405020304" pitchFamily="18" charset="0"/>
                <a:cs typeface="Times New Roman" panose="02020603050405020304" pitchFamily="18" charset="0"/>
              </a:rPr>
              <a:t>mokinai seka informaciją apie jų rezultatus ir </a:t>
            </a:r>
            <a:r>
              <a:rPr lang="lt-LT" sz="2000" dirty="0" smtClean="0">
                <a:solidFill>
                  <a:prstClr val="black"/>
                </a:solidFill>
                <a:latin typeface="Times New Roman" panose="02020603050405020304" pitchFamily="18" charset="0"/>
                <a:cs typeface="Times New Roman" panose="02020603050405020304" pitchFamily="18" charset="0"/>
              </a:rPr>
              <a:t>pasiekimus, </a:t>
            </a:r>
            <a:r>
              <a:rPr lang="lt-LT" sz="2000" dirty="0">
                <a:solidFill>
                  <a:prstClr val="black"/>
                </a:solidFill>
                <a:latin typeface="Times New Roman" panose="02020603050405020304" pitchFamily="18" charset="0"/>
                <a:cs typeface="Times New Roman" panose="02020603050405020304" pitchFamily="18" charset="0"/>
              </a:rPr>
              <a:t>170 tėvų domisi ir </a:t>
            </a:r>
            <a:r>
              <a:rPr lang="lt-LT" sz="2000" dirty="0" smtClean="0">
                <a:solidFill>
                  <a:prstClr val="black"/>
                </a:solidFill>
                <a:latin typeface="Times New Roman" panose="02020603050405020304" pitchFamily="18" charset="0"/>
                <a:cs typeface="Times New Roman" panose="02020603050405020304" pitchFamily="18" charset="0"/>
              </a:rPr>
              <a:t>jiems UŽTENKA </a:t>
            </a:r>
            <a:r>
              <a:rPr lang="lt-LT" sz="2000" dirty="0">
                <a:solidFill>
                  <a:prstClr val="black"/>
                </a:solidFill>
                <a:latin typeface="Times New Roman" panose="02020603050405020304" pitchFamily="18" charset="0"/>
                <a:cs typeface="Times New Roman" panose="02020603050405020304" pitchFamily="18" charset="0"/>
              </a:rPr>
              <a:t>informacijos apie vaiko pasiekimus, elgesį ir </a:t>
            </a:r>
            <a:r>
              <a:rPr lang="lt-LT" sz="2000" dirty="0" err="1">
                <a:solidFill>
                  <a:prstClr val="black"/>
                </a:solidFill>
                <a:latin typeface="Times New Roman" panose="02020603050405020304" pitchFamily="18" charset="0"/>
                <a:cs typeface="Times New Roman" panose="02020603050405020304" pitchFamily="18" charset="0"/>
              </a:rPr>
              <a:t>laimėjimus</a:t>
            </a:r>
            <a:r>
              <a:rPr lang="lt-LT" sz="2000" dirty="0">
                <a:solidFill>
                  <a:prstClr val="black"/>
                </a:solidFill>
                <a:latin typeface="Times New Roman" panose="02020603050405020304" pitchFamily="18" charset="0"/>
                <a:cs typeface="Times New Roman" panose="02020603050405020304" pitchFamily="18" charset="0"/>
              </a:rPr>
              <a:t>.</a:t>
            </a:r>
          </a:p>
          <a:p>
            <a:pPr lvl="0"/>
            <a:r>
              <a:rPr lang="lt-LT" sz="2000" dirty="0">
                <a:solidFill>
                  <a:prstClr val="black"/>
                </a:solidFill>
                <a:latin typeface="Times New Roman" panose="02020603050405020304" pitchFamily="18" charset="0"/>
                <a:cs typeface="Times New Roman" panose="02020603050405020304" pitchFamily="18" charset="0"/>
              </a:rPr>
              <a:t>46 mokiniai informaciją seka </a:t>
            </a:r>
            <a:r>
              <a:rPr lang="lt-LT" sz="2000" dirty="0" smtClean="0">
                <a:solidFill>
                  <a:prstClr val="black"/>
                </a:solidFill>
                <a:latin typeface="Times New Roman" panose="02020603050405020304" pitchFamily="18" charset="0"/>
                <a:cs typeface="Times New Roman" panose="02020603050405020304" pitchFamily="18" charset="0"/>
              </a:rPr>
              <a:t>NE VISADA </a:t>
            </a:r>
            <a:r>
              <a:rPr lang="lt-LT" sz="2000" dirty="0">
                <a:solidFill>
                  <a:prstClr val="black"/>
                </a:solidFill>
                <a:latin typeface="Times New Roman" panose="02020603050405020304" pitchFamily="18" charset="0"/>
                <a:cs typeface="Times New Roman" panose="02020603050405020304" pitchFamily="18" charset="0"/>
              </a:rPr>
              <a:t>ir 7 mokiniai iš apklaustųjų informacijos </a:t>
            </a:r>
            <a:r>
              <a:rPr lang="lt-LT" sz="2000" dirty="0" smtClean="0">
                <a:solidFill>
                  <a:prstClr val="black"/>
                </a:solidFill>
                <a:latin typeface="Times New Roman" panose="02020603050405020304" pitchFamily="18" charset="0"/>
                <a:cs typeface="Times New Roman" panose="02020603050405020304" pitchFamily="18" charset="0"/>
              </a:rPr>
              <a:t>NESEKA.</a:t>
            </a:r>
          </a:p>
          <a:p>
            <a:pPr lvl="0"/>
            <a:r>
              <a:rPr lang="lt-LT" sz="2000" dirty="0" smtClean="0">
                <a:solidFill>
                  <a:prstClr val="black"/>
                </a:solidFill>
                <a:latin typeface="Times New Roman" panose="02020603050405020304" pitchFamily="18" charset="0"/>
                <a:cs typeface="Times New Roman" panose="02020603050405020304" pitchFamily="18" charset="0"/>
              </a:rPr>
              <a:t>17 </a:t>
            </a:r>
            <a:r>
              <a:rPr lang="lt-LT" sz="2000" dirty="0">
                <a:solidFill>
                  <a:prstClr val="black"/>
                </a:solidFill>
                <a:latin typeface="Times New Roman" panose="02020603050405020304" pitchFamily="18" charset="0"/>
                <a:cs typeface="Times New Roman" panose="02020603050405020304" pitchFamily="18" charset="0"/>
              </a:rPr>
              <a:t>tėvų informacijos apie vaiko pasiekimus, elgesį, </a:t>
            </a:r>
            <a:r>
              <a:rPr lang="lt-LT" sz="2000" dirty="0" err="1">
                <a:solidFill>
                  <a:prstClr val="black"/>
                </a:solidFill>
                <a:latin typeface="Times New Roman" panose="02020603050405020304" pitchFamily="18" charset="0"/>
                <a:cs typeface="Times New Roman" panose="02020603050405020304" pitchFamily="18" charset="0"/>
              </a:rPr>
              <a:t>laimėjimus</a:t>
            </a:r>
            <a:r>
              <a:rPr lang="lt-LT" sz="2000" dirty="0">
                <a:solidFill>
                  <a:prstClr val="black"/>
                </a:solidFill>
                <a:latin typeface="Times New Roman" panose="02020603050405020304" pitchFamily="18" charset="0"/>
                <a:cs typeface="Times New Roman" panose="02020603050405020304" pitchFamily="18" charset="0"/>
              </a:rPr>
              <a:t> </a:t>
            </a:r>
            <a:r>
              <a:rPr lang="lt-LT" sz="2000" dirty="0" smtClean="0">
                <a:solidFill>
                  <a:prstClr val="black"/>
                </a:solidFill>
                <a:latin typeface="Times New Roman" panose="02020603050405020304" pitchFamily="18" charset="0"/>
                <a:cs typeface="Times New Roman" panose="02020603050405020304" pitchFamily="18" charset="0"/>
              </a:rPr>
              <a:t>NEUŽTENKA </a:t>
            </a:r>
            <a:r>
              <a:rPr lang="lt-LT" sz="2000" dirty="0">
                <a:solidFill>
                  <a:prstClr val="black"/>
                </a:solidFill>
                <a:latin typeface="Times New Roman" panose="02020603050405020304" pitchFamily="18" charset="0"/>
                <a:cs typeface="Times New Roman" panose="02020603050405020304" pitchFamily="18" charset="0"/>
              </a:rPr>
              <a:t>ir 15 išvis </a:t>
            </a:r>
            <a:r>
              <a:rPr lang="lt-LT" sz="2000" dirty="0" smtClean="0">
                <a:solidFill>
                  <a:prstClr val="black"/>
                </a:solidFill>
                <a:latin typeface="Times New Roman" panose="02020603050405020304" pitchFamily="18" charset="0"/>
                <a:cs typeface="Times New Roman" panose="02020603050405020304" pitchFamily="18" charset="0"/>
              </a:rPr>
              <a:t>NESIDOMI </a:t>
            </a:r>
            <a:r>
              <a:rPr lang="lt-LT" sz="2000" dirty="0">
                <a:solidFill>
                  <a:prstClr val="black"/>
                </a:solidFill>
                <a:latin typeface="Times New Roman" panose="02020603050405020304" pitchFamily="18" charset="0"/>
                <a:cs typeface="Times New Roman" panose="02020603050405020304" pitchFamily="18" charset="0"/>
              </a:rPr>
              <a:t>ir </a:t>
            </a:r>
            <a:r>
              <a:rPr lang="lt-LT" sz="2000" dirty="0" smtClean="0">
                <a:solidFill>
                  <a:prstClr val="black"/>
                </a:solidFill>
                <a:latin typeface="Times New Roman" panose="02020603050405020304" pitchFamily="18" charset="0"/>
                <a:cs typeface="Times New Roman" panose="02020603050405020304" pitchFamily="18" charset="0"/>
              </a:rPr>
              <a:t>jos nereikia.</a:t>
            </a:r>
            <a:endParaRPr lang="lt-LT"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114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2287640031"/>
              </p:ext>
            </p:extLst>
          </p:nvPr>
        </p:nvGraphicFramePr>
        <p:xfrm>
          <a:off x="977030" y="901874"/>
          <a:ext cx="6876789" cy="38987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a 2"/>
          <p:cNvGraphicFramePr>
            <a:graphicFrameLocks/>
          </p:cNvGraphicFramePr>
          <p:nvPr>
            <p:extLst>
              <p:ext uri="{D42A27DB-BD31-4B8C-83A1-F6EECF244321}">
                <p14:modId xmlns:p14="http://schemas.microsoft.com/office/powerpoint/2010/main" val="2157959398"/>
              </p:ext>
            </p:extLst>
          </p:nvPr>
        </p:nvGraphicFramePr>
        <p:xfrm>
          <a:off x="876821" y="713984"/>
          <a:ext cx="9720197" cy="32191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13984" y="4659681"/>
            <a:ext cx="10359024" cy="1015663"/>
          </a:xfrm>
          <a:prstGeom prst="rect">
            <a:avLst/>
          </a:prstGeom>
          <a:noFill/>
        </p:spPr>
        <p:txBody>
          <a:bodyPr wrap="square" rtlCol="0">
            <a:spAutoFit/>
          </a:bodyPr>
          <a:lstStyle/>
          <a:p>
            <a:r>
              <a:rPr lang="lt-LT" sz="2000" dirty="0">
                <a:latin typeface="Times New Roman" panose="02020603050405020304" pitchFamily="18" charset="0"/>
                <a:cs typeface="Times New Roman" panose="02020603050405020304" pitchFamily="18" charset="0"/>
              </a:rPr>
              <a:t>13 tyrime dalyvavusių neformaliojo švietimo (sportas) mokytojų </a:t>
            </a:r>
            <a:r>
              <a:rPr lang="lt-LT" sz="2000" dirty="0" smtClean="0">
                <a:latin typeface="Times New Roman" panose="02020603050405020304" pitchFamily="18" charset="0"/>
                <a:cs typeface="Times New Roman" panose="02020603050405020304" pitchFamily="18" charset="0"/>
              </a:rPr>
              <a:t>mano, </a:t>
            </a:r>
            <a:r>
              <a:rPr lang="lt-LT" sz="2000" dirty="0">
                <a:latin typeface="Times New Roman" panose="02020603050405020304" pitchFamily="18" charset="0"/>
                <a:cs typeface="Times New Roman" panose="02020603050405020304" pitchFamily="18" charset="0"/>
              </a:rPr>
              <a:t>kad mokykloje yra sukurta nuosekli pedagogų, mokinių vertinimo ir skatinimo sistema</a:t>
            </a:r>
          </a:p>
          <a:p>
            <a:r>
              <a:rPr lang="lt-LT" sz="2000" dirty="0">
                <a:latin typeface="Times New Roman" panose="02020603050405020304" pitchFamily="18" charset="0"/>
                <a:cs typeface="Times New Roman" panose="02020603050405020304" pitchFamily="18" charset="0"/>
              </a:rPr>
              <a:t>5 apie tokią sistema </a:t>
            </a:r>
            <a:r>
              <a:rPr lang="lt-LT" sz="2000" dirty="0" smtClean="0">
                <a:latin typeface="Times New Roman" panose="02020603050405020304" pitchFamily="18" charset="0"/>
                <a:cs typeface="Times New Roman" panose="02020603050405020304" pitchFamily="18" charset="0"/>
              </a:rPr>
              <a:t>NEŽINO ir </a:t>
            </a:r>
            <a:r>
              <a:rPr lang="lt-LT" sz="2000" dirty="0">
                <a:latin typeface="Times New Roman" panose="02020603050405020304" pitchFamily="18" charset="0"/>
                <a:cs typeface="Times New Roman" panose="02020603050405020304" pitchFamily="18" charset="0"/>
              </a:rPr>
              <a:t>1 </a:t>
            </a:r>
            <a:r>
              <a:rPr lang="lt-LT" sz="2000" dirty="0" smtClean="0">
                <a:latin typeface="Times New Roman" panose="02020603050405020304" pitchFamily="18" charset="0"/>
                <a:cs typeface="Times New Roman" panose="02020603050405020304" pitchFamily="18" charset="0"/>
              </a:rPr>
              <a:t>teigia, </a:t>
            </a:r>
            <a:r>
              <a:rPr lang="lt-LT" sz="2000" dirty="0">
                <a:latin typeface="Times New Roman" panose="02020603050405020304" pitchFamily="18" charset="0"/>
                <a:cs typeface="Times New Roman" panose="02020603050405020304" pitchFamily="18" charset="0"/>
              </a:rPr>
              <a:t>kad tokios sistemos </a:t>
            </a:r>
            <a:r>
              <a:rPr lang="lt-LT" sz="2000" dirty="0" smtClean="0">
                <a:latin typeface="Times New Roman" panose="02020603050405020304" pitchFamily="18" charset="0"/>
                <a:cs typeface="Times New Roman" panose="02020603050405020304" pitchFamily="18" charset="0"/>
              </a:rPr>
              <a:t>NĖRA.</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7323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1965" y="5075583"/>
            <a:ext cx="9263270" cy="461665"/>
          </a:xfrm>
          <a:prstGeom prst="rect">
            <a:avLst/>
          </a:prstGeom>
          <a:noFill/>
        </p:spPr>
        <p:txBody>
          <a:bodyPr wrap="square" rtlCol="0">
            <a:spAutoFit/>
          </a:bodyPr>
          <a:lstStyle/>
          <a:p>
            <a:r>
              <a:rPr lang="lt-LT" sz="2400" dirty="0" smtClean="0">
                <a:latin typeface="Times New Roman" panose="02020603050405020304" pitchFamily="18" charset="0"/>
                <a:cs typeface="Times New Roman" panose="02020603050405020304" pitchFamily="18" charset="0"/>
              </a:rPr>
              <a:t>209 mokiniai žino už ką ir kaip yra vertinami 19 nežino ir 1 ne visada.</a:t>
            </a:r>
            <a:endParaRPr lang="lt-LT" sz="2400" dirty="0">
              <a:latin typeface="Times New Roman" panose="02020603050405020304" pitchFamily="18" charset="0"/>
              <a:cs typeface="Times New Roman" panose="02020603050405020304" pitchFamily="18" charset="0"/>
            </a:endParaRPr>
          </a:p>
        </p:txBody>
      </p:sp>
      <p:graphicFrame>
        <p:nvGraphicFramePr>
          <p:cNvPr id="7" name="Diagrama 6"/>
          <p:cNvGraphicFramePr>
            <a:graphicFrameLocks/>
          </p:cNvGraphicFramePr>
          <p:nvPr>
            <p:extLst>
              <p:ext uri="{D42A27DB-BD31-4B8C-83A1-F6EECF244321}">
                <p14:modId xmlns:p14="http://schemas.microsoft.com/office/powerpoint/2010/main" val="2510055089"/>
              </p:ext>
            </p:extLst>
          </p:nvPr>
        </p:nvGraphicFramePr>
        <p:xfrm>
          <a:off x="1311966" y="1020417"/>
          <a:ext cx="9157252" cy="3631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186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974" y="583096"/>
            <a:ext cx="9395791" cy="5242461"/>
          </a:xfrm>
          <a:prstGeom prst="rect">
            <a:avLst/>
          </a:prstGeom>
          <a:noFill/>
        </p:spPr>
        <p:txBody>
          <a:bodyPr wrap="square" rtlCol="0">
            <a:spAutoFit/>
          </a:bodyPr>
          <a:lstStyle/>
          <a:p>
            <a:pPr algn="ctr">
              <a:lnSpc>
                <a:spcPct val="150000"/>
              </a:lnSpc>
              <a:spcAft>
                <a:spcPts val="1000"/>
              </a:spcAft>
            </a:pPr>
            <a:r>
              <a:rPr lang="lt-LT" sz="4400" b="1" dirty="0" smtClean="0">
                <a:latin typeface="Bookman Old Style" panose="02050604050505020204" pitchFamily="18" charset="0"/>
                <a:ea typeface="Times New Roman" panose="02020603050405020304" pitchFamily="18" charset="0"/>
                <a:cs typeface="Times New Roman" panose="02020603050405020304" pitchFamily="18" charset="0"/>
              </a:rPr>
              <a:t>IŠVADOS</a:t>
            </a:r>
          </a:p>
          <a:p>
            <a:pPr algn="just">
              <a:lnSpc>
                <a:spcPct val="150000"/>
              </a:lnSpc>
              <a:spcAft>
                <a:spcPts val="1000"/>
              </a:spcAft>
            </a:pPr>
            <a:r>
              <a:rPr lang="lt-LT" sz="2400" b="1" dirty="0" smtClean="0">
                <a:solidFill>
                  <a:prstClr val="black"/>
                </a:solidFill>
                <a:latin typeface="Times New Roman" panose="02020603050405020304" pitchFamily="18" charset="0"/>
                <a:ea typeface="+mj-ea"/>
                <a:cs typeface="Times New Roman" panose="02020603050405020304" pitchFamily="18" charset="0"/>
              </a:rPr>
              <a:t>Neformaliojo švietimo (sportas) mokytojai</a:t>
            </a:r>
            <a:r>
              <a:rPr lang="lt-LT" sz="2400" b="1" dirty="0" smtClean="0">
                <a:latin typeface="Times New Roman" panose="02020603050405020304" pitchFamily="18" charset="0"/>
                <a:ea typeface="Times New Roman" panose="02020603050405020304" pitchFamily="18" charset="0"/>
                <a:cs typeface="Times New Roman" panose="02020603050405020304" pitchFamily="18" charset="0"/>
              </a:rPr>
              <a:t>,  tėvus dažniausiai informuoja asmeniškai, informacija apie Jų vaikų pasiekimus teikia kartą per mėnesį ir kartą per pusmetį ir didžioji dalis tėvų tai patvirtina, jie domisi vaikų pasiekimais, elgesiu ir gaunama informacija juos tenkina. </a:t>
            </a:r>
          </a:p>
          <a:p>
            <a:pPr algn="just">
              <a:lnSpc>
                <a:spcPct val="150000"/>
              </a:lnSpc>
              <a:spcAft>
                <a:spcPts val="1000"/>
              </a:spcAft>
            </a:pPr>
            <a:r>
              <a:rPr lang="lt-LT" sz="2400" b="1" dirty="0" smtClean="0">
                <a:latin typeface="Times New Roman" panose="02020603050405020304" pitchFamily="18" charset="0"/>
                <a:ea typeface="Times New Roman" panose="02020603050405020304" pitchFamily="18" charset="0"/>
                <a:cs typeface="Times New Roman" panose="02020603050405020304" pitchFamily="18" charset="0"/>
              </a:rPr>
              <a:t>Mokiniai sklaida apie savo pasiekimus domisi, informaciją seka ir dauguma jų žino už ką ir kaip jie yra vertinami.</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aveikslėlis 4" descr="Vaizdo rezultatas pagal uÅ¾klausÄ âiÅ¡vadosâ"/>
          <p:cNvPicPr/>
          <p:nvPr/>
        </p:nvPicPr>
        <p:blipFill>
          <a:blip r:embed="rId2" cstate="print">
            <a:clrChange>
              <a:clrFrom>
                <a:srgbClr val="DE8002"/>
              </a:clrFrom>
              <a:clrTo>
                <a:srgbClr val="DE8002">
                  <a:alpha val="0"/>
                </a:srgbClr>
              </a:clrTo>
            </a:clrChange>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7741085" y="5173249"/>
            <a:ext cx="4450915" cy="1684751"/>
          </a:xfrm>
          <a:prstGeom prst="rect">
            <a:avLst/>
          </a:prstGeom>
          <a:noFill/>
          <a:ln>
            <a:noFill/>
          </a:ln>
        </p:spPr>
      </p:pic>
    </p:spTree>
    <p:extLst>
      <p:ext uri="{BB962C8B-B14F-4D97-AF65-F5344CB8AC3E}">
        <p14:creationId xmlns:p14="http://schemas.microsoft.com/office/powerpoint/2010/main" val="2453637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775" y="618517"/>
            <a:ext cx="10364451" cy="4496822"/>
          </a:xfrm>
        </p:spPr>
        <p:txBody>
          <a:bodyPr>
            <a:normAutofit/>
          </a:bodyPr>
          <a:lstStyle/>
          <a:p>
            <a:pPr lvl="0">
              <a:lnSpc>
                <a:spcPct val="120000"/>
              </a:lnSpc>
              <a:spcBef>
                <a:spcPts val="1000"/>
              </a:spcBef>
            </a:pPr>
            <a:r>
              <a:rPr lang="lt-LT" sz="4000" b="1" cap="none" dirty="0">
                <a:solidFill>
                  <a:prstClr val="black"/>
                </a:solidFill>
                <a:latin typeface="Times New Roman" panose="02020603050405020304" pitchFamily="18" charset="0"/>
                <a:ea typeface="+mn-ea"/>
                <a:cs typeface="Times New Roman" panose="02020603050405020304" pitchFamily="18" charset="0"/>
              </a:rPr>
              <a:t>2.3.4  </a:t>
            </a:r>
            <a:r>
              <a:rPr lang="lt-LT" sz="4000" b="1" cap="none" dirty="0" smtClean="0">
                <a:solidFill>
                  <a:prstClr val="black"/>
                </a:solidFill>
                <a:latin typeface="Times New Roman" panose="02020603050405020304" pitchFamily="18" charset="0"/>
                <a:ea typeface="+mn-ea"/>
                <a:cs typeface="Times New Roman" panose="02020603050405020304" pitchFamily="18" charset="0"/>
              </a:rPr>
              <a:t> RODIKLIS</a:t>
            </a:r>
            <a:br>
              <a:rPr lang="lt-LT" sz="4000" b="1" cap="none" dirty="0" smtClean="0">
                <a:solidFill>
                  <a:prstClr val="black"/>
                </a:solidFill>
                <a:latin typeface="Times New Roman" panose="02020603050405020304" pitchFamily="18" charset="0"/>
                <a:ea typeface="+mn-ea"/>
                <a:cs typeface="Times New Roman" panose="02020603050405020304" pitchFamily="18" charset="0"/>
              </a:rPr>
            </a:br>
            <a:r>
              <a:rPr lang="lt-LT" sz="4000" b="1" cap="none" dirty="0" smtClean="0">
                <a:solidFill>
                  <a:prstClr val="black"/>
                </a:solidFill>
                <a:latin typeface="Times New Roman" panose="02020603050405020304" pitchFamily="18" charset="0"/>
                <a:ea typeface="+mn-ea"/>
                <a:cs typeface="Times New Roman" panose="02020603050405020304" pitchFamily="18" charset="0"/>
              </a:rPr>
              <a:t/>
            </a:r>
            <a:br>
              <a:rPr lang="lt-LT" sz="4000" b="1" cap="none" dirty="0" smtClean="0">
                <a:solidFill>
                  <a:prstClr val="black"/>
                </a:solidFill>
                <a:latin typeface="Times New Roman" panose="02020603050405020304" pitchFamily="18" charset="0"/>
                <a:ea typeface="+mn-ea"/>
                <a:cs typeface="Times New Roman" panose="02020603050405020304" pitchFamily="18" charset="0"/>
              </a:rPr>
            </a:br>
            <a:r>
              <a:rPr lang="lt-LT" sz="3200" b="1" cap="none" dirty="0" smtClean="0">
                <a:solidFill>
                  <a:prstClr val="black"/>
                </a:solidFill>
                <a:latin typeface="Times New Roman" panose="02020603050405020304" pitchFamily="18" charset="0"/>
                <a:ea typeface="+mn-ea"/>
                <a:cs typeface="Times New Roman" panose="02020603050405020304" pitchFamily="18" charset="0"/>
              </a:rPr>
              <a:t>Ugdymasis bendradarbiaujant – ugdytinių gebėjimas ir noras dirbti bendradarbiaujant įvairios sudėties ir dydžio grupėse. Ugdytinių savitarpio pagalba.</a:t>
            </a:r>
            <a:r>
              <a:rPr lang="lt-LT" b="1" cap="none" dirty="0">
                <a:solidFill>
                  <a:prstClr val="black"/>
                </a:solidFill>
                <a:latin typeface="Times New Roman" panose="02020603050405020304" pitchFamily="18" charset="0"/>
                <a:ea typeface="+mn-ea"/>
                <a:cs typeface="Times New Roman" panose="02020603050405020304" pitchFamily="18" charset="0"/>
              </a:rPr>
              <a:t/>
            </a:r>
            <a:br>
              <a:rPr lang="lt-LT" b="1" cap="none" dirty="0">
                <a:solidFill>
                  <a:prstClr val="black"/>
                </a:solidFill>
                <a:latin typeface="Times New Roman" panose="02020603050405020304" pitchFamily="18" charset="0"/>
                <a:ea typeface="+mn-ea"/>
                <a:cs typeface="Times New Roman" panose="02020603050405020304" pitchFamily="18" charset="0"/>
              </a:rPr>
            </a:br>
            <a:endParaRPr lang="lt-LT" dirty="0"/>
          </a:p>
        </p:txBody>
      </p:sp>
    </p:spTree>
    <p:extLst>
      <p:ext uri="{BB962C8B-B14F-4D97-AF65-F5344CB8AC3E}">
        <p14:creationId xmlns:p14="http://schemas.microsoft.com/office/powerpoint/2010/main" val="1493833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289999" y="1218474"/>
            <a:ext cx="9770483" cy="5287345"/>
          </a:xfrm>
          <a:prstGeom prst="rect">
            <a:avLst/>
          </a:prstGeom>
        </p:spPr>
        <p:txBody>
          <a:bodyPr wrap="square">
            <a:spAutoFit/>
          </a:bodyPr>
          <a:lstStyle/>
          <a:p>
            <a:pPr marL="71755" algn="just">
              <a:lnSpc>
                <a:spcPct val="115000"/>
              </a:lnSpc>
              <a:spcAft>
                <a:spcPts val="1000"/>
              </a:spcAft>
              <a:tabLst>
                <a:tab pos="90170" algn="l"/>
              </a:tabLst>
            </a:pPr>
            <a:r>
              <a:rPr lang="lt-LT"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Kretingos sporto mokyklos (toliau – Mokykla) vidaus auditas buvo atliktas, vadovaujantis neformaliojo vaikų švietimo mokyklos veiklos įsivertinimo metodinių rekomendacijų aprašu, patvirtintu Kretingos rajono savivaldybės administracijos Švietimo skyriaus vedėjo 2013 m. gruodžio 30 d. įsakymu Nr. V1-112., „Dėl neformaliojo vaikų švietimo mokyklos veiklos įsivertinimo metodinių rekomendacijų aprašo tvirtinimo“ ir „Mokyklų savęs vertinimo instrumentų naudojimo rekomendacijomis“ (2010).</a:t>
            </a:r>
            <a:r>
              <a:rPr lang="lt-L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lt-LT"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1755" algn="just">
              <a:lnSpc>
                <a:spcPct val="115000"/>
              </a:lnSpc>
              <a:spcAft>
                <a:spcPts val="1000"/>
              </a:spcAft>
              <a:tabLst>
                <a:tab pos="90170" algn="l"/>
              </a:tabLst>
            </a:pPr>
            <a:r>
              <a:rPr lang="lt-LT" sz="2400" dirty="0">
                <a:latin typeface="Times New Roman" panose="02020603050405020304" pitchFamily="18" charset="0"/>
                <a:cs typeface="Times New Roman" panose="02020603050405020304" pitchFamily="18" charset="0"/>
              </a:rPr>
              <a:t>Kretingos sporto mokyklos direktoriaus 2018 m. lapkričio 13 d. įsakymu Nr.V1-117 buvo </a:t>
            </a:r>
            <a:r>
              <a:rPr lang="en-US" sz="2400" dirty="0" err="1">
                <a:latin typeface="Times New Roman" panose="02020603050405020304" pitchFamily="18" charset="0"/>
                <a:cs typeface="Times New Roman" panose="02020603050405020304" pitchFamily="18" charset="0"/>
              </a:rPr>
              <a:t>patvirtintas</a:t>
            </a:r>
            <a:r>
              <a:rPr lang="en-US" sz="2400" dirty="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Kretingos sporto mokyklos vidaus audito atlikimo grafikas ir sudarytos dvi darbo grupės atlikti Mokyklos vidaus audito veiklos </a:t>
            </a:r>
            <a:r>
              <a:rPr lang="lt-LT" sz="2400" dirty="0" smtClean="0">
                <a:latin typeface="Times New Roman" panose="02020603050405020304" pitchFamily="18" charset="0"/>
                <a:cs typeface="Times New Roman" panose="02020603050405020304" pitchFamily="18" charset="0"/>
              </a:rPr>
              <a:t>įsivertinimą. </a:t>
            </a:r>
            <a:endParaRPr lang="lt-LT" sz="2400" dirty="0">
              <a:latin typeface="Times New Roman" panose="02020603050405020304" pitchFamily="18" charset="0"/>
              <a:cs typeface="Times New Roman" panose="02020603050405020304" pitchFamily="18" charset="0"/>
            </a:endParaRPr>
          </a:p>
          <a:p>
            <a:pPr marL="71755" algn="just">
              <a:lnSpc>
                <a:spcPct val="115000"/>
              </a:lnSpc>
              <a:spcAft>
                <a:spcPts val="1000"/>
              </a:spcAft>
              <a:tabLst>
                <a:tab pos="90170" algn="l"/>
              </a:tabLst>
            </a:pP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7158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8487" y="0"/>
            <a:ext cx="10314729" cy="7986803"/>
          </a:xfrm>
          <a:prstGeom prst="rect">
            <a:avLst/>
          </a:prstGeom>
          <a:noFill/>
        </p:spPr>
        <p:txBody>
          <a:bodyPr wrap="square" rtlCol="0">
            <a:spAutoFit/>
          </a:bodyPr>
          <a:lstStyle/>
          <a:p>
            <a:pPr algn="ctr"/>
            <a:r>
              <a:rPr lang="lt-LT" sz="5400" dirty="0" smtClean="0">
                <a:latin typeface="Times New Roman" panose="02020603050405020304" pitchFamily="18" charset="0"/>
                <a:cs typeface="Times New Roman" panose="02020603050405020304" pitchFamily="18" charset="0"/>
              </a:rPr>
              <a:t>TIKLSAS</a:t>
            </a:r>
          </a:p>
          <a:p>
            <a:pPr marL="342900" indent="-342900">
              <a:buFont typeface="Wingdings" panose="05000000000000000000" pitchFamily="2" charset="2"/>
              <a:buChar char="v"/>
            </a:pPr>
            <a:endParaRPr lang="lt-LT" sz="24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Išsiaiškinti ar mokiniai padeda vieni kitiems, kai reikia perprasti ar atlikti sudėtingesnius </a:t>
            </a:r>
            <a:r>
              <a:rPr lang="lt-LT" sz="2200" dirty="0" err="1" smtClean="0">
                <a:latin typeface="Times New Roman" panose="02020603050405020304" pitchFamily="18" charset="0"/>
                <a:cs typeface="Times New Roman" panose="02020603050405020304" pitchFamily="18" charset="0"/>
              </a:rPr>
              <a:t>pratimus</a:t>
            </a:r>
            <a:r>
              <a:rPr lang="lt-LT" sz="2200" dirty="0" smtClean="0">
                <a:latin typeface="Times New Roman" panose="02020603050405020304" pitchFamily="18" charset="0"/>
                <a:cs typeface="Times New Roman" panose="02020603050405020304" pitchFamily="18" charset="0"/>
              </a:rPr>
              <a:t>, situacijas;</a:t>
            </a:r>
          </a:p>
          <a:p>
            <a:pPr marL="342900" indent="-3429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neformaliojo švietimo (sportas) mokytojai individualizuoja ugdymo procesą pagal mokinių gebėjimus;</a:t>
            </a:r>
          </a:p>
          <a:p>
            <a:pPr marL="342900" indent="-3429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neformaliojo švietimo(sportas) mokytojai bendradarbiauja su kolegomis organizuojant ugdymo procesą;</a:t>
            </a:r>
          </a:p>
          <a:p>
            <a:pPr marL="342900" indent="-3429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mokinį tenkina vedamos treniruotės;</a:t>
            </a:r>
          </a:p>
          <a:p>
            <a:pPr marL="342900" indent="-3429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mokinys yra motyvuojamas siekti gerų ugdymosi rezultatų;</a:t>
            </a:r>
          </a:p>
          <a:p>
            <a:pPr marL="342900" indent="-3429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suteikiama pagalba mokiniui, kai iškyla ugdymosi sunkumų;</a:t>
            </a:r>
          </a:p>
          <a:p>
            <a:pPr marL="342900" indent="-3429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mokiniai bendradarbiauja tarpusavyje;</a:t>
            </a:r>
          </a:p>
          <a:p>
            <a:pPr marL="342900" indent="-3429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mokinius tenkina neformaliojo švietimo (sportas) mokytojų ugdymo metodai .</a:t>
            </a:r>
          </a:p>
          <a:p>
            <a:pPr algn="ctr"/>
            <a:endParaRPr lang="lt-LT" sz="5400" dirty="0" smtClean="0">
              <a:latin typeface="Times New Roman" panose="02020603050405020304" pitchFamily="18" charset="0"/>
              <a:cs typeface="Times New Roman" panose="02020603050405020304" pitchFamily="18" charset="0"/>
            </a:endParaRPr>
          </a:p>
          <a:p>
            <a:pPr algn="ctr"/>
            <a:endParaRPr lang="lt-LT" dirty="0"/>
          </a:p>
        </p:txBody>
      </p:sp>
    </p:spTree>
    <p:extLst>
      <p:ext uri="{BB962C8B-B14F-4D97-AF65-F5344CB8AC3E}">
        <p14:creationId xmlns:p14="http://schemas.microsoft.com/office/powerpoint/2010/main" val="2300906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3675815814"/>
              </p:ext>
            </p:extLst>
          </p:nvPr>
        </p:nvGraphicFramePr>
        <p:xfrm>
          <a:off x="526094" y="263046"/>
          <a:ext cx="7415408" cy="59874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flipH="1">
            <a:off x="7528142" y="1891430"/>
            <a:ext cx="4559474" cy="2862322"/>
          </a:xfrm>
          <a:prstGeom prst="rect">
            <a:avLst/>
          </a:prstGeom>
          <a:noFill/>
        </p:spPr>
        <p:txBody>
          <a:bodyPr wrap="square" rtlCol="0">
            <a:spAutoFit/>
          </a:bodyPr>
          <a:lstStyle/>
          <a:p>
            <a:r>
              <a:rPr lang="lt-LT" dirty="0" smtClean="0">
                <a:latin typeface="Times New Roman" panose="02020603050405020304" pitchFamily="18" charset="0"/>
                <a:cs typeface="Times New Roman" panose="02020603050405020304" pitchFamily="18" charset="0"/>
              </a:rPr>
              <a:t>Į klausimą ar vaikai padeda vieni kitiems, ar sulaukia pagalbos iš neformaliojo švietimo sporto mokytojo:</a:t>
            </a:r>
          </a:p>
          <a:p>
            <a:endParaRPr lang="lt-LT" dirty="0" smtClean="0">
              <a:latin typeface="Times New Roman" panose="02020603050405020304" pitchFamily="18" charset="0"/>
              <a:cs typeface="Times New Roman" panose="02020603050405020304" pitchFamily="18" charset="0"/>
            </a:endParaRPr>
          </a:p>
          <a:p>
            <a:r>
              <a:rPr lang="lt-LT" b="1" dirty="0" smtClean="0">
                <a:latin typeface="Times New Roman" panose="02020603050405020304" pitchFamily="18" charset="0"/>
                <a:cs typeface="Times New Roman" panose="02020603050405020304" pitchFamily="18" charset="0"/>
              </a:rPr>
              <a:t>Taip</a:t>
            </a:r>
            <a:r>
              <a:rPr lang="lt-LT" dirty="0" smtClean="0">
                <a:latin typeface="Times New Roman" panose="02020603050405020304" pitchFamily="18" charset="0"/>
                <a:cs typeface="Times New Roman" panose="02020603050405020304" pitchFamily="18" charset="0"/>
              </a:rPr>
              <a:t> atsakė 12 trenerių, 153 vaikai ir 188 tėvų;</a:t>
            </a:r>
          </a:p>
          <a:p>
            <a:r>
              <a:rPr lang="lt-LT" b="1" dirty="0" smtClean="0">
                <a:latin typeface="Times New Roman" panose="02020603050405020304" pitchFamily="18" charset="0"/>
                <a:cs typeface="Times New Roman" panose="02020603050405020304" pitchFamily="18" charset="0"/>
              </a:rPr>
              <a:t>Kartais </a:t>
            </a:r>
            <a:r>
              <a:rPr lang="lt-LT" dirty="0" smtClean="0">
                <a:latin typeface="Times New Roman" panose="02020603050405020304" pitchFamily="18" charset="0"/>
                <a:cs typeface="Times New Roman" panose="02020603050405020304" pitchFamily="18" charset="0"/>
              </a:rPr>
              <a:t>padeda 5 treneriai, 66 mokiniai ir 13 tėvų,</a:t>
            </a:r>
            <a:r>
              <a:rPr lang="lt-LT" dirty="0">
                <a:latin typeface="Times New Roman" panose="02020603050405020304" pitchFamily="18" charset="0"/>
                <a:cs typeface="Times New Roman" panose="02020603050405020304" pitchFamily="18" charset="0"/>
              </a:rPr>
              <a:t> </a:t>
            </a:r>
            <a:endParaRPr lang="lt-LT" dirty="0" smtClean="0">
              <a:latin typeface="Times New Roman" panose="02020603050405020304" pitchFamily="18" charset="0"/>
              <a:cs typeface="Times New Roman" panose="02020603050405020304" pitchFamily="18" charset="0"/>
            </a:endParaRPr>
          </a:p>
          <a:p>
            <a:r>
              <a:rPr lang="lt-LT" dirty="0" smtClean="0">
                <a:latin typeface="Times New Roman" panose="02020603050405020304" pitchFamily="18" charset="0"/>
                <a:cs typeface="Times New Roman" panose="02020603050405020304" pitchFamily="18" charset="0"/>
              </a:rPr>
              <a:t>10 </a:t>
            </a:r>
            <a:r>
              <a:rPr lang="lt-LT" dirty="0">
                <a:latin typeface="Times New Roman" panose="02020603050405020304" pitchFamily="18" charset="0"/>
                <a:cs typeface="Times New Roman" panose="02020603050405020304" pitchFamily="18" charset="0"/>
              </a:rPr>
              <a:t>mokinių nepadeda </a:t>
            </a:r>
            <a:r>
              <a:rPr lang="lt-LT" dirty="0" smtClean="0">
                <a:latin typeface="Times New Roman" panose="02020603050405020304" pitchFamily="18" charset="0"/>
                <a:cs typeface="Times New Roman" panose="02020603050405020304" pitchFamily="18" charset="0"/>
              </a:rPr>
              <a:t>draugams.</a:t>
            </a:r>
          </a:p>
          <a:p>
            <a:r>
              <a:rPr lang="lt-LT" dirty="0" smtClean="0">
                <a:latin typeface="Times New Roman" panose="02020603050405020304" pitchFamily="18" charset="0"/>
                <a:cs typeface="Times New Roman" panose="02020603050405020304" pitchFamily="18" charset="0"/>
              </a:rPr>
              <a:t>1 iš tėvų teigia, kad treneris nepadeda jo vaikui.</a:t>
            </a: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069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1313014566"/>
              </p:ext>
            </p:extLst>
          </p:nvPr>
        </p:nvGraphicFramePr>
        <p:xfrm>
          <a:off x="1565752" y="989556"/>
          <a:ext cx="9194105" cy="321918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979111" y="4647157"/>
            <a:ext cx="8417491" cy="1015663"/>
          </a:xfrm>
          <a:prstGeom prst="rect">
            <a:avLst/>
          </a:prstGeom>
          <a:noFill/>
        </p:spPr>
        <p:txBody>
          <a:bodyPr wrap="square" rtlCol="0">
            <a:spAutoFit/>
          </a:bodyPr>
          <a:lstStyle/>
          <a:p>
            <a:r>
              <a:rPr lang="lt-LT" sz="2000" dirty="0" smtClean="0">
                <a:latin typeface="Times New Roman" panose="02020603050405020304" pitchFamily="18" charset="0"/>
                <a:cs typeface="Times New Roman" panose="02020603050405020304" pitchFamily="18" charset="0"/>
              </a:rPr>
              <a:t>Dauguma neformaliojo švietimo sportas mokytojų 13 individualizuoja užduotis, 3 tai daro kartais ir vienas mokytojas užduočių pagal vaikų gebėjimus neindividualizuoja.</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174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1437932344"/>
              </p:ext>
            </p:extLst>
          </p:nvPr>
        </p:nvGraphicFramePr>
        <p:xfrm>
          <a:off x="1298713" y="278296"/>
          <a:ext cx="9761769" cy="393589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98713" y="4359965"/>
            <a:ext cx="9594575" cy="1323439"/>
          </a:xfrm>
          <a:prstGeom prst="rect">
            <a:avLst/>
          </a:prstGeom>
          <a:noFill/>
        </p:spPr>
        <p:txBody>
          <a:bodyPr wrap="square" rtlCol="0">
            <a:spAutoFit/>
          </a:bodyPr>
          <a:lstStyle/>
          <a:p>
            <a:r>
              <a:rPr lang="lt-LT" sz="2000" dirty="0" smtClean="0">
                <a:latin typeface="Times New Roman" panose="02020603050405020304" pitchFamily="18" charset="0"/>
                <a:cs typeface="Times New Roman" panose="02020603050405020304" pitchFamily="18" charset="0"/>
              </a:rPr>
              <a:t>Neformaliojo švietimo (sportas) mokytojų vedamos treniruotės tenkina tiek mokinius, tiek jų tėvus 218 mokinių ir 190 tėvų atsakė </a:t>
            </a:r>
            <a:r>
              <a:rPr lang="lt-LT" sz="2000" b="1" dirty="0" smtClean="0">
                <a:latin typeface="Times New Roman" panose="02020603050405020304" pitchFamily="18" charset="0"/>
                <a:cs typeface="Times New Roman" panose="02020603050405020304" pitchFamily="18" charset="0"/>
              </a:rPr>
              <a:t>TAIP.</a:t>
            </a:r>
          </a:p>
          <a:p>
            <a:r>
              <a:rPr lang="lt-LT" sz="2000" dirty="0" smtClean="0">
                <a:latin typeface="Times New Roman" panose="02020603050405020304" pitchFamily="18" charset="0"/>
                <a:cs typeface="Times New Roman" panose="02020603050405020304" pitchFamily="18" charset="0"/>
              </a:rPr>
              <a:t>11 mokinių vedamos treniruotės tenkina tik </a:t>
            </a:r>
            <a:r>
              <a:rPr lang="lt-LT" sz="2000" b="1" dirty="0" smtClean="0">
                <a:latin typeface="Times New Roman" panose="02020603050405020304" pitchFamily="18" charset="0"/>
                <a:cs typeface="Times New Roman" panose="02020603050405020304" pitchFamily="18" charset="0"/>
              </a:rPr>
              <a:t>KARTAIS</a:t>
            </a:r>
            <a:r>
              <a:rPr lang="lt-LT" sz="2000" dirty="0" smtClean="0">
                <a:latin typeface="Times New Roman" panose="02020603050405020304" pitchFamily="18" charset="0"/>
                <a:cs typeface="Times New Roman" panose="02020603050405020304" pitchFamily="18" charset="0"/>
              </a:rPr>
              <a:t> ir 12 tėvų </a:t>
            </a:r>
            <a:r>
              <a:rPr lang="lt-LT" sz="2000" b="1" dirty="0" smtClean="0">
                <a:latin typeface="Times New Roman" panose="02020603050405020304" pitchFamily="18" charset="0"/>
                <a:cs typeface="Times New Roman" panose="02020603050405020304" pitchFamily="18" charset="0"/>
              </a:rPr>
              <a:t>NEŽINO</a:t>
            </a:r>
            <a:r>
              <a:rPr lang="lt-LT" sz="2000" dirty="0" smtClean="0">
                <a:latin typeface="Times New Roman" panose="02020603050405020304" pitchFamily="18" charset="0"/>
                <a:cs typeface="Times New Roman" panose="02020603050405020304" pitchFamily="18" charset="0"/>
              </a:rPr>
              <a:t> ar jo vaiką tenkina vedamos treniruotės.</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317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1240945142"/>
              </p:ext>
            </p:extLst>
          </p:nvPr>
        </p:nvGraphicFramePr>
        <p:xfrm>
          <a:off x="1749287" y="609600"/>
          <a:ext cx="8825948" cy="37768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703443" y="5075583"/>
            <a:ext cx="7036905" cy="830997"/>
          </a:xfrm>
          <a:prstGeom prst="rect">
            <a:avLst/>
          </a:prstGeom>
          <a:noFill/>
        </p:spPr>
        <p:txBody>
          <a:bodyPr wrap="square" rtlCol="0">
            <a:spAutoFit/>
          </a:bodyPr>
          <a:lstStyle/>
          <a:p>
            <a:r>
              <a:rPr lang="lt-LT" sz="2400" dirty="0" smtClean="0">
                <a:latin typeface="Times New Roman" panose="02020603050405020304" pitchFamily="18" charset="0"/>
                <a:cs typeface="Times New Roman" panose="02020603050405020304" pitchFamily="18" charset="0"/>
              </a:rPr>
              <a:t>11</a:t>
            </a:r>
            <a:r>
              <a:rPr lang="lt-LT" sz="2000" dirty="0" smtClean="0">
                <a:latin typeface="Times New Roman" panose="02020603050405020304" pitchFamily="18" charset="0"/>
                <a:cs typeface="Times New Roman" panose="02020603050405020304" pitchFamily="18" charset="0"/>
              </a:rPr>
              <a:t>neformaliojo švietimo (sportas) mokytojų bendradarbiauja tarpusavyje </a:t>
            </a:r>
            <a:r>
              <a:rPr lang="lt-LT" sz="2400" dirty="0" smtClean="0">
                <a:latin typeface="Times New Roman" panose="02020603050405020304" pitchFamily="18" charset="0"/>
                <a:cs typeface="Times New Roman" panose="02020603050405020304" pitchFamily="18" charset="0"/>
              </a:rPr>
              <a:t>4 </a:t>
            </a:r>
            <a:r>
              <a:rPr lang="lt-LT" sz="2000" dirty="0" smtClean="0">
                <a:latin typeface="Times New Roman" panose="02020603050405020304" pitchFamily="18" charset="0"/>
                <a:cs typeface="Times New Roman" panose="02020603050405020304" pitchFamily="18" charset="0"/>
              </a:rPr>
              <a:t>KARTAIS  ir </a:t>
            </a:r>
            <a:r>
              <a:rPr lang="lt-LT" sz="2400" dirty="0" smtClean="0">
                <a:latin typeface="Times New Roman" panose="02020603050405020304" pitchFamily="18" charset="0"/>
                <a:cs typeface="Times New Roman" panose="02020603050405020304" pitchFamily="18" charset="0"/>
              </a:rPr>
              <a:t>2</a:t>
            </a:r>
            <a:r>
              <a:rPr lang="lt-LT" sz="2000" dirty="0" smtClean="0">
                <a:latin typeface="Times New Roman" panose="02020603050405020304" pitchFamily="18" charset="0"/>
                <a:cs typeface="Times New Roman" panose="02020603050405020304" pitchFamily="18" charset="0"/>
              </a:rPr>
              <a:t> nebendradarbiauja.</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57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333117505"/>
              </p:ext>
            </p:extLst>
          </p:nvPr>
        </p:nvGraphicFramePr>
        <p:xfrm>
          <a:off x="2133601" y="357809"/>
          <a:ext cx="7911548" cy="3710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75791" y="4876800"/>
            <a:ext cx="8521148" cy="830997"/>
          </a:xfrm>
          <a:prstGeom prst="rect">
            <a:avLst/>
          </a:prstGeom>
          <a:noFill/>
        </p:spPr>
        <p:txBody>
          <a:bodyPr wrap="square" rtlCol="0">
            <a:spAutoFit/>
          </a:bodyPr>
          <a:lstStyle/>
          <a:p>
            <a:r>
              <a:rPr lang="lt-LT" sz="2400" dirty="0" smtClean="0">
                <a:latin typeface="Times New Roman" panose="02020603050405020304" pitchFamily="18" charset="0"/>
                <a:cs typeface="Times New Roman" panose="02020603050405020304" pitchFamily="18" charset="0"/>
              </a:rPr>
              <a:t>181</a:t>
            </a:r>
            <a:r>
              <a:rPr lang="lt-LT" sz="2000" dirty="0" smtClean="0">
                <a:latin typeface="Times New Roman" panose="02020603050405020304" pitchFamily="18" charset="0"/>
                <a:cs typeface="Times New Roman" panose="02020603050405020304" pitchFamily="18" charset="0"/>
              </a:rPr>
              <a:t> tėvų  mano, kad jų vaikai yra motyvuojami siekti gerų ugdymosi rezultatų </a:t>
            </a:r>
            <a:r>
              <a:rPr lang="lt-LT" sz="2400" dirty="0" smtClean="0">
                <a:latin typeface="Times New Roman" panose="02020603050405020304" pitchFamily="18" charset="0"/>
                <a:cs typeface="Times New Roman" panose="02020603050405020304" pitchFamily="18" charset="0"/>
              </a:rPr>
              <a:t>20</a:t>
            </a:r>
            <a:r>
              <a:rPr lang="lt-LT" sz="2000" dirty="0" smtClean="0">
                <a:latin typeface="Times New Roman" panose="02020603050405020304" pitchFamily="18" charset="0"/>
                <a:cs typeface="Times New Roman" panose="02020603050405020304" pitchFamily="18" charset="0"/>
              </a:rPr>
              <a:t>, kad NEŽINO ir </a:t>
            </a:r>
            <a:r>
              <a:rPr lang="lt-LT" sz="2400" dirty="0" smtClean="0">
                <a:latin typeface="Times New Roman" panose="02020603050405020304" pitchFamily="18" charset="0"/>
                <a:cs typeface="Times New Roman" panose="02020603050405020304" pitchFamily="18" charset="0"/>
              </a:rPr>
              <a:t>1 </a:t>
            </a:r>
            <a:r>
              <a:rPr lang="lt-LT" sz="2000" dirty="0" smtClean="0">
                <a:latin typeface="Times New Roman" panose="02020603050405020304" pitchFamily="18" charset="0"/>
                <a:cs typeface="Times New Roman" panose="02020603050405020304" pitchFamily="18" charset="0"/>
              </a:rPr>
              <a:t>teigia, kad nemotyvuojamas.</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369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0017" y="967409"/>
            <a:ext cx="9126220" cy="4401205"/>
          </a:xfrm>
          <a:prstGeom prst="rect">
            <a:avLst/>
          </a:prstGeom>
          <a:noFill/>
        </p:spPr>
        <p:txBody>
          <a:bodyPr wrap="square" rtlCol="0">
            <a:spAutoFit/>
          </a:bodyPr>
          <a:lstStyle/>
          <a:p>
            <a:pPr algn="ctr"/>
            <a:r>
              <a:rPr lang="lt-LT" sz="4400" b="1" dirty="0" smtClean="0">
                <a:latin typeface="Bookman Old Style" panose="02050604050505020204" pitchFamily="18" charset="0"/>
              </a:rPr>
              <a:t>IŠVADOS</a:t>
            </a:r>
          </a:p>
          <a:p>
            <a:endParaRPr lang="lt-LT" sz="2000" b="1" dirty="0" smtClean="0">
              <a:latin typeface="Bookman Old Style" panose="02050604050505020204" pitchFamily="18" charset="0"/>
            </a:endParaRPr>
          </a:p>
          <a:p>
            <a:pPr>
              <a:lnSpc>
                <a:spcPct val="150000"/>
              </a:lnSpc>
            </a:pPr>
            <a:r>
              <a:rPr lang="lt-LT" sz="2400" b="1" dirty="0" smtClean="0">
                <a:latin typeface="Times New Roman" panose="02020603050405020304" pitchFamily="18" charset="0"/>
                <a:cs typeface="Times New Roman" panose="02020603050405020304" pitchFamily="18" charset="0"/>
              </a:rPr>
              <a:t>Neformaliojo švietimo (sporto) mokytojų, taip pat ir tėvų nuomone mokiniai tarpusavyje bendradarbiauja labai gerai  ir padeda vieni kitiems. Treneriai ugdymo procesą individualizuoja ir vaikus motyvuoja siekti gerų ugdymosi rezultatų. </a:t>
            </a:r>
          </a:p>
          <a:p>
            <a:pPr>
              <a:lnSpc>
                <a:spcPct val="150000"/>
              </a:lnSpc>
            </a:pPr>
            <a:r>
              <a:rPr lang="lt-LT" sz="2400" b="1" dirty="0" smtClean="0">
                <a:latin typeface="Times New Roman" panose="02020603050405020304" pitchFamily="18" charset="0"/>
                <a:cs typeface="Times New Roman" panose="02020603050405020304" pitchFamily="18" charset="0"/>
              </a:rPr>
              <a:t>Mokinius tenkina  neformaliojo švietimo (sportas) mokytojų darbas ir jų vedamos treniruotės.</a:t>
            </a:r>
            <a:endParaRPr lang="lt-L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42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089764" y="876821"/>
            <a:ext cx="10042062" cy="5095754"/>
          </a:xfrm>
          <a:prstGeom prst="rect">
            <a:avLst/>
          </a:prstGeom>
        </p:spPr>
        <p:txBody>
          <a:bodyPr wrap="square">
            <a:spAutoFit/>
          </a:bodyPr>
          <a:lstStyle/>
          <a:p>
            <a:pPr lvl="0" algn="ctr">
              <a:lnSpc>
                <a:spcPct val="120000"/>
              </a:lnSpc>
              <a:spcBef>
                <a:spcPts val="1000"/>
              </a:spcBef>
              <a:buClr>
                <a:prstClr val="black"/>
              </a:buClr>
            </a:pPr>
            <a:r>
              <a:rPr lang="lt-LT" sz="3600" b="1" dirty="0">
                <a:solidFill>
                  <a:prstClr val="black"/>
                </a:solidFill>
                <a:latin typeface="Times New Roman" panose="02020603050405020304" pitchFamily="18" charset="0"/>
                <a:cs typeface="Times New Roman" panose="02020603050405020304" pitchFamily="18" charset="0"/>
              </a:rPr>
              <a:t>1.3.1 </a:t>
            </a:r>
            <a:r>
              <a:rPr lang="lt-LT" sz="3600" b="1" dirty="0" smtClean="0">
                <a:solidFill>
                  <a:prstClr val="black"/>
                </a:solidFill>
                <a:latin typeface="Times New Roman" panose="02020603050405020304" pitchFamily="18" charset="0"/>
                <a:cs typeface="Times New Roman" panose="02020603050405020304" pitchFamily="18" charset="0"/>
              </a:rPr>
              <a:t>RODIKLIS</a:t>
            </a:r>
          </a:p>
          <a:p>
            <a:pPr lvl="0" algn="ctr">
              <a:lnSpc>
                <a:spcPct val="120000"/>
              </a:lnSpc>
              <a:spcBef>
                <a:spcPts val="1000"/>
              </a:spcBef>
              <a:buClr>
                <a:prstClr val="black"/>
              </a:buClr>
            </a:pPr>
            <a:r>
              <a:rPr lang="lt-LT" sz="3600" b="1" dirty="0" smtClean="0">
                <a:solidFill>
                  <a:prstClr val="black"/>
                </a:solidFill>
                <a:latin typeface="Times New Roman" panose="02020603050405020304" pitchFamily="18" charset="0"/>
                <a:cs typeface="Times New Roman" panose="02020603050405020304" pitchFamily="18" charset="0"/>
              </a:rPr>
              <a:t> </a:t>
            </a:r>
            <a:r>
              <a:rPr lang="lt-LT" sz="3200" b="1" dirty="0">
                <a:solidFill>
                  <a:prstClr val="black"/>
                </a:solidFill>
                <a:latin typeface="Times New Roman" panose="02020603050405020304" pitchFamily="18" charset="0"/>
                <a:cs typeface="Times New Roman" panose="02020603050405020304" pitchFamily="18" charset="0"/>
              </a:rPr>
              <a:t>Darbo tvarka ir </a:t>
            </a:r>
            <a:r>
              <a:rPr lang="lt-LT" sz="3200" b="1" dirty="0" smtClean="0">
                <a:solidFill>
                  <a:prstClr val="black"/>
                </a:solidFill>
                <a:latin typeface="Times New Roman" panose="02020603050405020304" pitchFamily="18" charset="0"/>
                <a:cs typeface="Times New Roman" panose="02020603050405020304" pitchFamily="18" charset="0"/>
              </a:rPr>
              <a:t>taisyklės- mokyklos veiklos ritmingumas, stabilumas. Fizinis bei socialinis mokyklos saugumas. Ugdytinių, personalo ir tėvų/globėjų drausmingumas ir susitarimų laikymasis. Tvarką ir drausmę palaikančių reikalavimų aiškumas ir apibrėžtumas. Taisyklių ir kitų reikalavimų priimtinumas, visuotinumas, teisingumas.</a:t>
            </a:r>
            <a:endParaRPr lang="lt-LT"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93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1563" y="1177446"/>
            <a:ext cx="10697226" cy="4585871"/>
          </a:xfrm>
          <a:prstGeom prst="rect">
            <a:avLst/>
          </a:prstGeom>
          <a:noFill/>
        </p:spPr>
        <p:txBody>
          <a:bodyPr wrap="square" rtlCol="0">
            <a:spAutoFit/>
          </a:bodyPr>
          <a:lstStyle/>
          <a:p>
            <a:pPr algn="ctr"/>
            <a:r>
              <a:rPr lang="lt-LT" sz="5400" dirty="0" smtClean="0">
                <a:latin typeface="Times New Roman" panose="02020603050405020304" pitchFamily="18" charset="0"/>
                <a:cs typeface="Times New Roman" panose="02020603050405020304" pitchFamily="18" charset="0"/>
              </a:rPr>
              <a:t>TIKSLAS</a:t>
            </a:r>
          </a:p>
          <a:p>
            <a:pPr algn="ctr"/>
            <a:endParaRPr lang="lt-LT" sz="4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     Ar mokyklos bendruomenė laikosi susitarimų, reikalavimų, vidaus taisyklių tarpusavyje;</a:t>
            </a:r>
          </a:p>
          <a:p>
            <a:pPr marL="685800" indent="-6858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efektyvus sporto mokyklos bendruomenės bendradarbiavimas;</a:t>
            </a:r>
          </a:p>
          <a:p>
            <a:pPr marL="685800" indent="-6858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mokyklos bendruomenę tenkina mokyklos vidaus tvarkos taisyklės ir jos yra konkrečios, visada suprantamos ir priimtinos visai bendruomenei;</a:t>
            </a:r>
          </a:p>
          <a:p>
            <a:pPr marL="685800" indent="-685800">
              <a:lnSpc>
                <a:spcPct val="150000"/>
              </a:lnSpc>
              <a:buFont typeface="Wingdings" panose="05000000000000000000" pitchFamily="2" charset="2"/>
              <a:buChar char="v"/>
            </a:pPr>
            <a:r>
              <a:rPr lang="lt-LT" sz="2200" dirty="0" smtClean="0">
                <a:latin typeface="Times New Roman" panose="02020603050405020304" pitchFamily="18" charset="0"/>
                <a:cs typeface="Times New Roman" panose="02020603050405020304" pitchFamily="18" charset="0"/>
              </a:rPr>
              <a:t>Ar  mokiniai ir jų tėvai saugiai jaučiasi būdami sporto mokyklos bendruomenės nariu.</a:t>
            </a:r>
            <a:endParaRPr lang="lt-LT"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513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a:graphicFrameLocks/>
          </p:cNvGraphicFramePr>
          <p:nvPr>
            <p:extLst>
              <p:ext uri="{D42A27DB-BD31-4B8C-83A1-F6EECF244321}">
                <p14:modId xmlns:p14="http://schemas.microsoft.com/office/powerpoint/2010/main" val="2815321988"/>
              </p:ext>
            </p:extLst>
          </p:nvPr>
        </p:nvGraphicFramePr>
        <p:xfrm>
          <a:off x="1177447" y="488515"/>
          <a:ext cx="9093895" cy="389559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39036" y="4572000"/>
            <a:ext cx="11010378" cy="1631216"/>
          </a:xfrm>
          <a:prstGeom prst="rect">
            <a:avLst/>
          </a:prstGeom>
          <a:noFill/>
        </p:spPr>
        <p:txBody>
          <a:bodyPr wrap="square" rtlCol="0">
            <a:spAutoFit/>
          </a:bodyPr>
          <a:lstStyle/>
          <a:p>
            <a:r>
              <a:rPr lang="lt-LT" sz="2000" dirty="0" smtClean="0">
                <a:latin typeface="Times New Roman" panose="02020603050405020304" pitchFamily="18" charset="0"/>
                <a:cs typeface="Times New Roman" panose="02020603050405020304" pitchFamily="18" charset="0"/>
              </a:rPr>
              <a:t>Labai didelė dalis 203 mokiniai, 189 tėvų  ir 11 neformaliojo švietimo (sportas) mokytojų teigia, kad drausmingai laikosi susitarimų tarp savęs, vaiko ir neformaliojo švietimo (sportas) mokytojo ir mokyklos vidaus tvarkos taisyklių. Kartais susitarimų ir vidaus tvarkos taisyklių laikosi 6 neformaliojo švietimo (sportas) mokytojai, 25 mokiniai ir 11 tėvų, tai gana mažas procentas, o vidaus tvarkos taisyklių ir susitarimų nesilaiko teigia 2 mokiniai ir 2 tėvai. </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43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01249" y="688931"/>
            <a:ext cx="11436263" cy="5142946"/>
          </a:xfrm>
          <a:prstGeom prst="rect">
            <a:avLst/>
          </a:prstGeom>
        </p:spPr>
        <p:txBody>
          <a:bodyPr wrap="square">
            <a:spAutoFit/>
          </a:bodyPr>
          <a:lstStyle/>
          <a:p>
            <a:pPr algn="ctr">
              <a:lnSpc>
                <a:spcPct val="115000"/>
              </a:lnSpc>
              <a:spcAft>
                <a:spcPts val="0"/>
              </a:spcAft>
              <a:tabLst>
                <a:tab pos="90170" algn="l"/>
                <a:tab pos="540385" algn="l"/>
              </a:tabLst>
            </a:pPr>
            <a:r>
              <a:rPr lang="lt-LT"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MOKYKLOS VIDAUS AUDITO VEIKLOS KOKYBĖS ĮSIVERTINIMO </a:t>
            </a:r>
          </a:p>
          <a:p>
            <a:pPr algn="ctr">
              <a:lnSpc>
                <a:spcPct val="115000"/>
              </a:lnSpc>
              <a:spcAft>
                <a:spcPts val="0"/>
              </a:spcAft>
              <a:tabLst>
                <a:tab pos="90170" algn="l"/>
                <a:tab pos="540385" algn="l"/>
              </a:tabLst>
            </a:pPr>
            <a:r>
              <a:rPr lang="lt-LT"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DARBO GRUPĖS</a:t>
            </a:r>
          </a:p>
          <a:p>
            <a:pPr algn="just">
              <a:lnSpc>
                <a:spcPct val="115000"/>
              </a:lnSpc>
              <a:spcAft>
                <a:spcPts val="0"/>
              </a:spcAft>
              <a:tabLst>
                <a:tab pos="90170" algn="l"/>
                <a:tab pos="540385" algn="l"/>
              </a:tabLst>
            </a:pPr>
            <a:endParaRPr lang="lt-LT"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540385" algn="l"/>
              </a:tabLst>
            </a:pPr>
            <a:r>
              <a:rPr lang="lt-LT"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PIRMA DARBO GRUPĖ ŠIOS SUDĖTIES:</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0170" algn="l"/>
                <a:tab pos="540385" algn="l"/>
              </a:tabLst>
            </a:pPr>
            <a:r>
              <a:rPr lang="lt-LT" sz="20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Tomas </a:t>
            </a:r>
            <a:r>
              <a:rPr lang="lt-LT"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Balsys, neformaliojo švietimo (sportas, boksas) mokytojas – pirmininkas; </a:t>
            </a:r>
            <a:endParaRPr lang="lt-LT" sz="2000"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0170" algn="l"/>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Nariai:            </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tabLst>
                <a:tab pos="90170" algn="l"/>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Vytautas </a:t>
            </a:r>
            <a:r>
              <a:rPr lang="lt-LT"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Šližius</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 švietimo (sportas, krepšinis) mokytojas metodininkas;</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tabLst>
                <a:tab pos="90170" algn="l"/>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Arimantas </a:t>
            </a:r>
            <a:r>
              <a:rPr lang="lt-LT"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Mikaločius</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 švietimo (sportas, krepšinis) vyr. mokytojas;</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tabLst>
                <a:tab pos="90170" algn="l"/>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Ingrida </a:t>
            </a:r>
            <a:r>
              <a:rPr lang="lt-LT"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Grinevičienė</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neformaliojo švietimo (sportas, krepšinis) mokytoja;</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tabLst>
                <a:tab pos="90170" algn="l"/>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Aurimas Ivanovas</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neformaliojo švietimo (sportas, krepšinis) mokytojas;</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tabLst>
                <a:tab pos="90170" algn="l"/>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Regimantas Norvilas</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neformaliojo švietimo (sportas, sunkioji atletika) mokytojas metodininkas;</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tabLst>
                <a:tab pos="90170" algn="l"/>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Arvydas </a:t>
            </a:r>
            <a:r>
              <a:rPr lang="lt-LT"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Bušeckas</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neformaliojo švietimo (sportas, sunkioji atletika) mokytojas metodininkas;</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tabLst>
                <a:tab pos="90170" algn="l"/>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Irina </a:t>
            </a:r>
            <a:r>
              <a:rPr lang="lt-LT"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Šlimienė</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neformaliojo švietimo (sportas, aerobika) mokytoja;</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lt-LT" sz="2000" dirty="0">
                <a:solidFill>
                  <a:srgbClr val="000000"/>
                </a:solidFill>
                <a:latin typeface="Times New Roman" panose="02020603050405020304" pitchFamily="18" charset="0"/>
                <a:ea typeface="Times New Roman" panose="02020603050405020304" pitchFamily="18" charset="0"/>
              </a:rPr>
              <a:t>             </a:t>
            </a:r>
            <a:r>
              <a:rPr lang="lt-LT" sz="2000" b="1" dirty="0">
                <a:solidFill>
                  <a:srgbClr val="000000"/>
                </a:solidFill>
                <a:latin typeface="Times New Roman" panose="02020603050405020304" pitchFamily="18" charset="0"/>
                <a:ea typeface="Times New Roman" panose="02020603050405020304" pitchFamily="18" charset="0"/>
              </a:rPr>
              <a:t>Gediminas Petrauskas</a:t>
            </a:r>
            <a:r>
              <a:rPr lang="lt-LT" sz="2000" dirty="0">
                <a:solidFill>
                  <a:srgbClr val="000000"/>
                </a:solidFill>
                <a:latin typeface="Times New Roman" panose="02020603050405020304" pitchFamily="18" charset="0"/>
                <a:ea typeface="Times New Roman" panose="02020603050405020304" pitchFamily="18" charset="0"/>
              </a:rPr>
              <a:t>, neformaliojo švietimo (sportas, futbolas) mokytojas metodininkas</a:t>
            </a:r>
            <a:endParaRPr lang="lt-LT" sz="2000" dirty="0"/>
          </a:p>
        </p:txBody>
      </p:sp>
    </p:spTree>
    <p:extLst>
      <p:ext uri="{BB962C8B-B14F-4D97-AF65-F5344CB8AC3E}">
        <p14:creationId xmlns:p14="http://schemas.microsoft.com/office/powerpoint/2010/main" val="605701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7759" y="876823"/>
            <a:ext cx="10045875" cy="1323439"/>
          </a:xfrm>
          <a:prstGeom prst="rect">
            <a:avLst/>
          </a:prstGeom>
          <a:noFill/>
        </p:spPr>
        <p:txBody>
          <a:bodyPr wrap="square" rtlCol="0">
            <a:spAutoFit/>
          </a:bodyPr>
          <a:lstStyle/>
          <a:p>
            <a:pPr algn="just"/>
            <a:r>
              <a:rPr lang="lt-LT" sz="2000" dirty="0" smtClean="0">
                <a:latin typeface="Times New Roman" panose="02020603050405020304" pitchFamily="18" charset="0"/>
                <a:cs typeface="Times New Roman" panose="02020603050405020304" pitchFamily="18" charset="0"/>
              </a:rPr>
              <a:t>Ar efektyvus neformaliojo švietimo(sportas) mokytojų, mokinių ir pagalbinio personalo bendradarbiavimas, buvo klausiama tik neformaliojo švietimo (sportas) mokytojų. 9 iš jų teigia, kad TAIP,  7- KARTAIS ir 1 iš neformaliojo švietimo(sportas) mokytojų mano, kad bendradarbiavimo tarpusavyje iš viso nėra</a:t>
            </a:r>
            <a:r>
              <a:rPr lang="lt-LT" dirty="0" smtClean="0"/>
              <a:t>. </a:t>
            </a:r>
            <a:endParaRPr lang="lt-LT" dirty="0"/>
          </a:p>
        </p:txBody>
      </p:sp>
    </p:spTree>
    <p:extLst>
      <p:ext uri="{BB962C8B-B14F-4D97-AF65-F5344CB8AC3E}">
        <p14:creationId xmlns:p14="http://schemas.microsoft.com/office/powerpoint/2010/main" val="2765294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3347537001"/>
              </p:ext>
            </p:extLst>
          </p:nvPr>
        </p:nvGraphicFramePr>
        <p:xfrm>
          <a:off x="713983" y="626301"/>
          <a:ext cx="10597020" cy="39456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26301" y="4709786"/>
            <a:ext cx="10872593" cy="1631216"/>
          </a:xfrm>
          <a:prstGeom prst="rect">
            <a:avLst/>
          </a:prstGeom>
          <a:noFill/>
        </p:spPr>
        <p:txBody>
          <a:bodyPr wrap="square" rtlCol="0">
            <a:spAutoFit/>
          </a:bodyPr>
          <a:lstStyle/>
          <a:p>
            <a:r>
              <a:rPr lang="lt-LT" sz="2000" dirty="0" smtClean="0">
                <a:latin typeface="Times New Roman" panose="02020603050405020304" pitchFamily="18" charset="0"/>
                <a:cs typeface="Times New Roman" panose="02020603050405020304" pitchFamily="18" charset="0"/>
              </a:rPr>
              <a:t>Kad mokyklos vidaus tvarkos taisyklės tenkina ir jos yra konkrečios, visada suprantamos ir priimtinos mano 14 tyrime dalyvavusių neformaliojo švietimo(sportas) mokytojų, 206 mokiniai ir 191 tėvų, ne visada vidaus tvarkos taisyklės tenkina 3 neformaliojo švietimo (sportas) mokytojus, 23 mokinius ir 11 tėvų. Kad mokyklos vidaus tvarkos taisyklės netenkintų ir būtų nekonkrečios, nesuprantamos ir nepriimtinos neatsirado nė vieno tyrime dalyvavusių respondentų.</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801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a:graphicFrameLocks/>
          </p:cNvGraphicFramePr>
          <p:nvPr>
            <p:extLst>
              <p:ext uri="{D42A27DB-BD31-4B8C-83A1-F6EECF244321}">
                <p14:modId xmlns:p14="http://schemas.microsoft.com/office/powerpoint/2010/main" val="2111407188"/>
              </p:ext>
            </p:extLst>
          </p:nvPr>
        </p:nvGraphicFramePr>
        <p:xfrm>
          <a:off x="1405093" y="772801"/>
          <a:ext cx="9331890" cy="34070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40701" y="4446740"/>
            <a:ext cx="10020822" cy="1015663"/>
          </a:xfrm>
          <a:prstGeom prst="rect">
            <a:avLst/>
          </a:prstGeom>
          <a:noFill/>
        </p:spPr>
        <p:txBody>
          <a:bodyPr wrap="square" rtlCol="0">
            <a:spAutoFit/>
          </a:bodyPr>
          <a:lstStyle/>
          <a:p>
            <a:r>
              <a:rPr lang="lt-LT" sz="2000" dirty="0" smtClean="0">
                <a:latin typeface="Times New Roman" panose="02020603050405020304" pitchFamily="18" charset="0"/>
                <a:cs typeface="Times New Roman" panose="02020603050405020304" pitchFamily="18" charset="0"/>
              </a:rPr>
              <a:t>Sporto mokykloje saugiai jaučiasi 220 tyrime dalyvavusių mokinių ir 189 tėvų išleidę vaiką į sporto mokyklą. Kartais mokykloje saugūs jaučiasi 7 mokiniai ir 13 tėvų išleidę vaiką į mokyklą.</a:t>
            </a:r>
            <a:r>
              <a:rPr lang="lt-LT" sz="2000" dirty="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Nesaugūs mokykloje jaučiasi </a:t>
            </a:r>
            <a:r>
              <a:rPr lang="lt-LT" sz="2000" dirty="0">
                <a:latin typeface="Times New Roman" panose="02020603050405020304" pitchFamily="18" charset="0"/>
                <a:cs typeface="Times New Roman" panose="02020603050405020304" pitchFamily="18" charset="0"/>
              </a:rPr>
              <a:t>2 </a:t>
            </a:r>
            <a:r>
              <a:rPr lang="lt-LT" sz="2000" dirty="0" smtClean="0">
                <a:latin typeface="Times New Roman" panose="02020603050405020304" pitchFamily="18" charset="0"/>
                <a:cs typeface="Times New Roman" panose="02020603050405020304" pitchFamily="18" charset="0"/>
              </a:rPr>
              <a:t>mokiniai.</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0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7248939" y="4015409"/>
            <a:ext cx="4943061" cy="2842591"/>
          </a:xfrm>
          <a:prstGeom prst="rect">
            <a:avLst/>
          </a:prstGeom>
        </p:spPr>
      </p:pic>
      <p:sp>
        <p:nvSpPr>
          <p:cNvPr id="2" name="TextBox 1"/>
          <p:cNvSpPr txBox="1"/>
          <p:nvPr/>
        </p:nvSpPr>
        <p:spPr>
          <a:xfrm>
            <a:off x="848139" y="742122"/>
            <a:ext cx="10469218" cy="4647426"/>
          </a:xfrm>
          <a:prstGeom prst="rect">
            <a:avLst/>
          </a:prstGeom>
          <a:noFill/>
        </p:spPr>
        <p:txBody>
          <a:bodyPr wrap="square" rtlCol="0">
            <a:spAutoFit/>
          </a:bodyPr>
          <a:lstStyle/>
          <a:p>
            <a:pPr algn="ctr"/>
            <a:r>
              <a:rPr lang="lt-LT" sz="4400" b="1" dirty="0" smtClean="0">
                <a:latin typeface="Bookman Old Style" panose="02050604050505020204" pitchFamily="18" charset="0"/>
              </a:rPr>
              <a:t>IŠVADOS</a:t>
            </a:r>
          </a:p>
          <a:p>
            <a:pPr>
              <a:lnSpc>
                <a:spcPct val="150000"/>
              </a:lnSpc>
            </a:pPr>
            <a:r>
              <a:rPr lang="lt-LT" sz="2400" b="1" dirty="0" smtClean="0">
                <a:latin typeface="Times New Roman" panose="02020603050405020304" pitchFamily="18" charset="0"/>
                <a:cs typeface="Times New Roman" panose="02020603050405020304" pitchFamily="18" charset="0"/>
              </a:rPr>
              <a:t>Iš užduotų trečiojo tiriamojo rodiklio klausimų apie mokyklos tvarką ir taisykles galima teigti, kad labai didelė  mokyklos bendruomenės dalis drausmingai laikosi susitarimų ir bendradarbiauja tarpusavyje, mokyklos vidaus tvarkos taisyklės yra konkrečios, visada suprantamos, priimtinos visai bendruomenei ir  jų laikomasi.</a:t>
            </a:r>
          </a:p>
          <a:p>
            <a:pPr>
              <a:lnSpc>
                <a:spcPct val="150000"/>
              </a:lnSpc>
            </a:pPr>
            <a:r>
              <a:rPr lang="lt-LT" sz="2400" b="1" dirty="0" smtClean="0">
                <a:latin typeface="Times New Roman" panose="02020603050405020304" pitchFamily="18" charset="0"/>
                <a:cs typeface="Times New Roman" panose="02020603050405020304" pitchFamily="18" charset="0"/>
              </a:rPr>
              <a:t>Mokiniai ir jų tėvai išleidę vaiką į sporto mokyklą jaučiasi saugūs. Mokykla yra saugi.</a:t>
            </a:r>
            <a:endParaRPr lang="lt-L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454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299" y="563671"/>
            <a:ext cx="9960453" cy="4714111"/>
          </a:xfrm>
          <a:prstGeom prst="rect">
            <a:avLst/>
          </a:prstGeom>
          <a:noFill/>
        </p:spPr>
        <p:txBody>
          <a:bodyPr wrap="square" rtlCol="0">
            <a:spAutoFit/>
          </a:bodyPr>
          <a:lstStyle/>
          <a:p>
            <a:pPr marL="228600" algn="just">
              <a:lnSpc>
                <a:spcPct val="150000"/>
              </a:lnSpc>
              <a:spcAft>
                <a:spcPts val="0"/>
              </a:spcAft>
            </a:pPr>
            <a:r>
              <a:rPr lang="lt-LT"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Atlikus 2018-2019 sporto mokyklos veiklos kokybės įsivertinimą ir ištyrus pasirinktas tirti  sritis </a:t>
            </a:r>
          </a:p>
          <a:p>
            <a:pPr lvl="0" algn="ctr">
              <a:lnSpc>
                <a:spcPct val="120000"/>
              </a:lnSpc>
              <a:spcBef>
                <a:spcPts val="1000"/>
              </a:spcBef>
              <a:buClr>
                <a:prstClr val="black"/>
              </a:buClr>
            </a:pPr>
            <a:r>
              <a:rPr lang="lt-LT" sz="2800" b="1" dirty="0">
                <a:solidFill>
                  <a:prstClr val="black"/>
                </a:solidFill>
                <a:latin typeface="Times New Roman" panose="02020603050405020304" pitchFamily="18" charset="0"/>
                <a:cs typeface="Times New Roman" panose="02020603050405020304" pitchFamily="18" charset="0"/>
              </a:rPr>
              <a:t>1.3.1  Darbo tvarka ir taisyklės </a:t>
            </a:r>
          </a:p>
          <a:p>
            <a:pPr lvl="0" algn="ctr">
              <a:lnSpc>
                <a:spcPct val="120000"/>
              </a:lnSpc>
              <a:spcBef>
                <a:spcPts val="1000"/>
              </a:spcBef>
              <a:buClr>
                <a:prstClr val="black"/>
              </a:buClr>
            </a:pPr>
            <a:r>
              <a:rPr lang="lt-LT" sz="2800" b="1" dirty="0">
                <a:solidFill>
                  <a:prstClr val="black"/>
                </a:solidFill>
                <a:latin typeface="Times New Roman" panose="02020603050405020304" pitchFamily="18" charset="0"/>
                <a:cs typeface="Times New Roman" panose="02020603050405020304" pitchFamily="18" charset="0"/>
              </a:rPr>
              <a:t>2.3.4  Ugdymasis bendradarbiaujant</a:t>
            </a:r>
          </a:p>
          <a:p>
            <a:pPr lvl="0" algn="ctr">
              <a:lnSpc>
                <a:spcPct val="120000"/>
              </a:lnSpc>
              <a:spcBef>
                <a:spcPts val="1000"/>
              </a:spcBef>
              <a:buClr>
                <a:prstClr val="black"/>
              </a:buClr>
            </a:pPr>
            <a:r>
              <a:rPr lang="lt-LT" sz="2800" b="1" dirty="0">
                <a:solidFill>
                  <a:prstClr val="black"/>
                </a:solidFill>
                <a:latin typeface="Times New Roman" panose="02020603050405020304" pitchFamily="18" charset="0"/>
                <a:cs typeface="Times New Roman" panose="02020603050405020304" pitchFamily="18" charset="0"/>
              </a:rPr>
              <a:t>3.1.1  Ugdymosi rezultatų </a:t>
            </a:r>
            <a:r>
              <a:rPr lang="lt-LT" sz="2800" b="1" dirty="0" smtClean="0">
                <a:solidFill>
                  <a:prstClr val="black"/>
                </a:solidFill>
                <a:latin typeface="Times New Roman" panose="02020603050405020304" pitchFamily="18" charset="0"/>
                <a:cs typeface="Times New Roman" panose="02020603050405020304" pitchFamily="18" charset="0"/>
              </a:rPr>
              <a:t>pristatymas</a:t>
            </a:r>
          </a:p>
          <a:p>
            <a:pPr lvl="0">
              <a:lnSpc>
                <a:spcPct val="120000"/>
              </a:lnSpc>
              <a:spcBef>
                <a:spcPts val="1000"/>
              </a:spcBef>
              <a:buClr>
                <a:prstClr val="black"/>
              </a:buClr>
            </a:pPr>
            <a:r>
              <a:rPr lang="lt-LT" sz="2800" dirty="0" smtClean="0">
                <a:solidFill>
                  <a:prstClr val="black"/>
                </a:solidFill>
                <a:latin typeface="Times New Roman" panose="02020603050405020304" pitchFamily="18" charset="0"/>
                <a:cs typeface="Times New Roman" panose="02020603050405020304" pitchFamily="18" charset="0"/>
              </a:rPr>
              <a:t>Daugiau kaip puse tyrime dalyvavusių respondentų teigia teigiamai, tai tirtos sritys yra vertinamos 4 lygiu, labai gerai. </a:t>
            </a:r>
            <a:endParaRPr lang="lt-LT" sz="2800" dirty="0">
              <a:solidFill>
                <a:prstClr val="black"/>
              </a:solidFill>
              <a:latin typeface="Times New Roman" panose="02020603050405020304" pitchFamily="18" charset="0"/>
              <a:cs typeface="Times New Roman" panose="02020603050405020304" pitchFamily="18" charset="0"/>
            </a:endParaRPr>
          </a:p>
          <a:p>
            <a:pPr marL="228600" algn="just">
              <a:lnSpc>
                <a:spcPct val="150000"/>
              </a:lnSpc>
              <a:spcAft>
                <a:spcPts val="0"/>
              </a:spcAft>
            </a:pPr>
            <a:endParaRPr lang="lt-LT"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419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504" y="1227551"/>
            <a:ext cx="10008295" cy="4893647"/>
          </a:xfrm>
          <a:prstGeom prst="rect">
            <a:avLst/>
          </a:prstGeom>
          <a:noFill/>
        </p:spPr>
        <p:txBody>
          <a:bodyPr wrap="square" rtlCol="0">
            <a:spAutoFit/>
          </a:bodyPr>
          <a:lstStyle/>
          <a:p>
            <a:pPr marL="285750" indent="-285750">
              <a:buFont typeface="Wingdings" panose="05000000000000000000" pitchFamily="2" charset="2"/>
              <a:buChar char="§"/>
            </a:pPr>
            <a:r>
              <a:rPr lang="lt-LT" sz="2400" dirty="0" smtClean="0">
                <a:latin typeface="Times New Roman" panose="02020603050405020304" pitchFamily="18" charset="0"/>
                <a:cs typeface="Times New Roman" panose="02020603050405020304" pitchFamily="18" charset="0"/>
              </a:rPr>
              <a:t>Siekti ir tobulinti, kad mokinių vertinimas būtų pagrįstas neformaliojo švietimo (sportas) mokytojo ir mokinio dialogu apie treniravimosi sėkmes ir nesėkmes, procesą, rezultatus, mokyti mokinius savistabos.</a:t>
            </a:r>
          </a:p>
          <a:p>
            <a:pPr marL="285750" indent="-285750">
              <a:buFont typeface="Wingdings" panose="05000000000000000000" pitchFamily="2" charset="2"/>
              <a:buChar char="§"/>
            </a:pPr>
            <a:endParaRPr lang="lt-LT" sz="2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t-LT" sz="2400" dirty="0" smtClean="0">
                <a:latin typeface="Times New Roman" panose="02020603050405020304" pitchFamily="18" charset="0"/>
                <a:cs typeface="Times New Roman" panose="02020603050405020304" pitchFamily="18" charset="0"/>
              </a:rPr>
              <a:t>Įtraukti mokinius į treniravimosi pasiekimų į(</a:t>
            </a:r>
            <a:r>
              <a:rPr lang="lt-LT" sz="2400" dirty="0" err="1" smtClean="0">
                <a:latin typeface="Times New Roman" panose="02020603050405020304" pitchFamily="18" charset="0"/>
                <a:cs typeface="Times New Roman" panose="02020603050405020304" pitchFamily="18" charset="0"/>
              </a:rPr>
              <a:t>si</a:t>
            </a:r>
            <a:r>
              <a:rPr lang="lt-LT" sz="2400" dirty="0" smtClean="0">
                <a:latin typeface="Times New Roman" panose="02020603050405020304" pitchFamily="18" charset="0"/>
                <a:cs typeface="Times New Roman" panose="02020603050405020304" pitchFamily="18" charset="0"/>
              </a:rPr>
              <a:t>)vertinimą, pažangos stebėjimą, pasiektų rezultatų apmastymą.</a:t>
            </a:r>
          </a:p>
          <a:p>
            <a:pPr marL="285750" indent="-285750">
              <a:buFont typeface="Wingdings" panose="05000000000000000000" pitchFamily="2" charset="2"/>
              <a:buChar char="§"/>
            </a:pPr>
            <a:endParaRPr lang="lt-LT" sz="2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t-LT" sz="2400" dirty="0" smtClean="0">
                <a:latin typeface="Times New Roman" panose="02020603050405020304" pitchFamily="18" charset="0"/>
                <a:cs typeface="Times New Roman" panose="02020603050405020304" pitchFamily="18" charset="0"/>
              </a:rPr>
              <a:t>Siekti, kad mokyklos personalas būtų ir save laikytų viena komanda, siekiančia bendrų tikslų.</a:t>
            </a:r>
          </a:p>
          <a:p>
            <a:pPr marL="285750" indent="-285750">
              <a:buFont typeface="Wingdings" panose="05000000000000000000" pitchFamily="2" charset="2"/>
              <a:buChar char="§"/>
            </a:pPr>
            <a:endParaRPr lang="lt-LT" sz="2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lt-LT" sz="2400" dirty="0" smtClean="0">
                <a:latin typeface="Times New Roman" panose="02020603050405020304" pitchFamily="18" charset="0"/>
                <a:cs typeface="Times New Roman" panose="02020603050405020304" pitchFamily="18" charset="0"/>
              </a:rPr>
              <a:t>Bendradarbiaudami tarpusavyje ir dirbdami kaip viena ambicinga profesionalų komanda neformaliojo švietimo (sportas) mokytojai pasiektų aukštesnių individualių ir bendrų rezultatų</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762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592855" y="4722580"/>
            <a:ext cx="3219187" cy="2135420"/>
          </a:xfrm>
          <a:prstGeom prst="rect">
            <a:avLst/>
          </a:prstGeom>
          <a:ln>
            <a:noFill/>
          </a:ln>
        </p:spPr>
      </p:pic>
      <p:sp>
        <p:nvSpPr>
          <p:cNvPr id="4" name="TextBox 3"/>
          <p:cNvSpPr txBox="1"/>
          <p:nvPr/>
        </p:nvSpPr>
        <p:spPr>
          <a:xfrm>
            <a:off x="914401" y="2116898"/>
            <a:ext cx="10672174" cy="2585323"/>
          </a:xfrm>
          <a:prstGeom prst="rect">
            <a:avLst/>
          </a:prstGeom>
          <a:noFill/>
        </p:spPr>
        <p:txBody>
          <a:bodyPr wrap="square" rtlCol="0">
            <a:spAutoFit/>
          </a:bodyPr>
          <a:lstStyle/>
          <a:p>
            <a:pPr algn="ctr"/>
            <a:r>
              <a:rPr lang="lt-LT" sz="5400" dirty="0" smtClean="0">
                <a:latin typeface="Times New Roman" panose="02020603050405020304" pitchFamily="18" charset="0"/>
                <a:cs typeface="Times New Roman" panose="02020603050405020304" pitchFamily="18" charset="0"/>
              </a:rPr>
              <a:t>Gyvenimo sėkmę lydi ne tik gebėjimas, galimybės, bet ir susitelkimas bei atkaklumas</a:t>
            </a:r>
            <a:endParaRPr lang="lt-LT" sz="5400" dirty="0">
              <a:latin typeface="Times New Roman" panose="02020603050405020304" pitchFamily="18" charset="0"/>
              <a:cs typeface="Times New Roman" panose="02020603050405020304" pitchFamily="18" charset="0"/>
            </a:endParaRPr>
          </a:p>
        </p:txBody>
      </p:sp>
      <p:pic>
        <p:nvPicPr>
          <p:cNvPr id="5" name="Paveikslėlis 4" descr="SPMOK_FZ"/>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707704" y="332508"/>
            <a:ext cx="2838569" cy="1423555"/>
          </a:xfrm>
          <a:prstGeom prst="rect">
            <a:avLst/>
          </a:prstGeom>
          <a:solidFill>
            <a:srgbClr val="0070C0">
              <a:alpha val="22000"/>
            </a:srgbClr>
          </a:solidFill>
          <a:ln>
            <a:solidFill>
              <a:srgbClr val="DFF2F9"/>
            </a:solidFill>
          </a:ln>
        </p:spPr>
      </p:pic>
    </p:spTree>
    <p:extLst>
      <p:ext uri="{BB962C8B-B14F-4D97-AF65-F5344CB8AC3E}">
        <p14:creationId xmlns:p14="http://schemas.microsoft.com/office/powerpoint/2010/main" val="323309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638828" y="1240077"/>
            <a:ext cx="11110586" cy="4056495"/>
          </a:xfrm>
          <a:prstGeom prst="rect">
            <a:avLst/>
          </a:prstGeom>
        </p:spPr>
        <p:txBody>
          <a:bodyPr wrap="square">
            <a:spAutoFit/>
          </a:bodyPr>
          <a:lstStyle/>
          <a:p>
            <a:pPr algn="just">
              <a:lnSpc>
                <a:spcPct val="115000"/>
              </a:lnSpc>
              <a:spcAft>
                <a:spcPts val="0"/>
              </a:spcAft>
              <a:tabLst>
                <a:tab pos="9017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ANTRA DARBO GRUPĖ ŠIOS SUDĖTIES</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lt-LT"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Lst>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Aivaras</a:t>
            </a:r>
            <a:r>
              <a:rPr lang="en-US"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Balsys</a:t>
            </a:r>
            <a:r>
              <a:rPr lang="en-US"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a:t>
            </a:r>
            <a:r>
              <a:rPr lang="en-US"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švietimo</a:t>
            </a:r>
            <a:r>
              <a:rPr lang="lt-LT" sz="20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sportas</a:t>
            </a:r>
            <a:r>
              <a:rPr lang="en-US"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boksas</a:t>
            </a:r>
            <a:r>
              <a:rPr lang="en-US"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mokytojas</a:t>
            </a:r>
            <a:r>
              <a:rPr lang="en-US"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pirmininkas</a:t>
            </a:r>
            <a:r>
              <a:rPr lang="en-US"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lt-LT" sz="2000"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90170" algn="l"/>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Nariai:</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tabLst>
                <a:tab pos="90170"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Algimantas Pranaitis</a:t>
            </a: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neformaliojo švietimo (sportas, rankinis) vyr. mokytojas;</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tabLst>
                <a:tab pos="540385" algn="l"/>
              </a:tabLst>
            </a:pPr>
            <a:r>
              <a:rPr lang="lt-LT"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Martynas</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Viluckas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švietimo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sportas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futbolas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mokytojas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Arvydas</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Balsevičius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švietimo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sportas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futbolas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vyr</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mokytojas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Marius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Meškauskas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švietimo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sportas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futbolas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mokytojas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Arūnas</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Skara</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švietimo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sportas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futbolas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vyr</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mokytojas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Sandra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Spyčiuvienė</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švietimo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sportas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aerobika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mokytoja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Arūnas</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Dievinas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švietimo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sportas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futbolas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mokytojas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lt-LT"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q"/>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Vidmantas</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Lapinskas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neformaliojo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švietimo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sportas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lengvoji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atletika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mokytojas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ekspertas</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lt-LT" sz="2000" dirty="0"/>
          </a:p>
        </p:txBody>
      </p:sp>
    </p:spTree>
    <p:extLst>
      <p:ext uri="{BB962C8B-B14F-4D97-AF65-F5344CB8AC3E}">
        <p14:creationId xmlns:p14="http://schemas.microsoft.com/office/powerpoint/2010/main" val="42594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601249" y="475988"/>
            <a:ext cx="11311003" cy="1352811"/>
          </a:xfrm>
        </p:spPr>
        <p:txBody>
          <a:bodyPr>
            <a:normAutofit fontScale="90000"/>
          </a:bodyPr>
          <a:lstStyle/>
          <a:p>
            <a:r>
              <a:rPr lang="lt-LT" sz="3600" dirty="0" smtClean="0">
                <a:latin typeface="Times New Roman" panose="02020603050405020304" pitchFamily="18" charset="0"/>
                <a:cs typeface="Times New Roman" panose="02020603050405020304" pitchFamily="18" charset="0"/>
              </a:rPr>
              <a:t>Plačiojo įsivertinimo rezultatai</a:t>
            </a:r>
            <a:r>
              <a:rPr lang="lt-LT" sz="4000" dirty="0" smtClean="0">
                <a:latin typeface="Times New Roman" panose="02020603050405020304" pitchFamily="18" charset="0"/>
                <a:cs typeface="Times New Roman" panose="02020603050405020304" pitchFamily="18" charset="0"/>
              </a:rPr>
              <a:t/>
            </a:r>
            <a:br>
              <a:rPr lang="lt-LT" sz="4000" dirty="0" smtClean="0">
                <a:latin typeface="Times New Roman" panose="02020603050405020304" pitchFamily="18" charset="0"/>
                <a:cs typeface="Times New Roman" panose="02020603050405020304" pitchFamily="18" charset="0"/>
              </a:rPr>
            </a:br>
            <a:r>
              <a:rPr lang="lt-LT" sz="4000" dirty="0" smtClean="0">
                <a:latin typeface="Times New Roman" panose="02020603050405020304" pitchFamily="18" charset="0"/>
                <a:cs typeface="Times New Roman" panose="02020603050405020304" pitchFamily="18" charset="0"/>
              </a:rPr>
              <a:t/>
            </a:r>
            <a:br>
              <a:rPr lang="lt-LT" sz="4000" dirty="0" smtClean="0">
                <a:latin typeface="Times New Roman" panose="02020603050405020304" pitchFamily="18" charset="0"/>
                <a:cs typeface="Times New Roman" panose="02020603050405020304" pitchFamily="18" charset="0"/>
              </a:rPr>
            </a:br>
            <a:r>
              <a:rPr lang="lt-LT" sz="3200" b="1" kern="1300" cap="none" dirty="0" smtClean="0">
                <a:latin typeface="Times New Roman" panose="02020603050405020304" pitchFamily="18" charset="0"/>
                <a:cs typeface="Times New Roman" panose="02020603050405020304" pitchFamily="18" charset="0"/>
              </a:rPr>
              <a:t>Geriausiai įsivertinti rodikliai</a:t>
            </a:r>
            <a:endParaRPr lang="lt-LT" sz="3200" b="1" kern="1300" cap="none" dirty="0">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1751012" y="1929008"/>
            <a:ext cx="8689976" cy="4835047"/>
          </a:xfrm>
        </p:spPr>
        <p:txBody>
          <a:bodyPr>
            <a:normAutofit/>
          </a:bodyPr>
          <a:lstStyle/>
          <a:p>
            <a:pPr algn="l"/>
            <a:r>
              <a:rPr lang="lt-LT" dirty="0" smtClean="0">
                <a:solidFill>
                  <a:schemeClr val="tx1"/>
                </a:solidFill>
                <a:latin typeface="Times New Roman" panose="02020603050405020304" pitchFamily="18" charset="0"/>
                <a:cs typeface="Times New Roman" panose="02020603050405020304" pitchFamily="18" charset="0"/>
              </a:rPr>
              <a:t>1.1.1 </a:t>
            </a:r>
            <a:r>
              <a:rPr lang="lt-LT" cap="none" dirty="0">
                <a:solidFill>
                  <a:schemeClr val="tx1"/>
                </a:solidFill>
                <a:latin typeface="Times New Roman" panose="02020603050405020304" pitchFamily="18" charset="0"/>
                <a:cs typeface="Times New Roman" panose="02020603050405020304" pitchFamily="18" charset="0"/>
              </a:rPr>
              <a:t>V</a:t>
            </a:r>
            <a:r>
              <a:rPr lang="lt-LT" cap="none" dirty="0" smtClean="0">
                <a:solidFill>
                  <a:schemeClr val="tx1"/>
                </a:solidFill>
                <a:latin typeface="Times New Roman" panose="02020603050405020304" pitchFamily="18" charset="0"/>
                <a:cs typeface="Times New Roman" panose="02020603050405020304" pitchFamily="18" charset="0"/>
              </a:rPr>
              <a:t>ertybės, elgesio normos, principai -16</a:t>
            </a:r>
          </a:p>
          <a:p>
            <a:pPr algn="l"/>
            <a:r>
              <a:rPr lang="lt-LT" cap="none" dirty="0" smtClean="0">
                <a:solidFill>
                  <a:schemeClr val="tx1"/>
                </a:solidFill>
                <a:latin typeface="Times New Roman" panose="02020603050405020304" pitchFamily="18" charset="0"/>
                <a:cs typeface="Times New Roman" panose="02020603050405020304" pitchFamily="18" charset="0"/>
              </a:rPr>
              <a:t>2.1.1 Ugdymo programos – 16</a:t>
            </a:r>
          </a:p>
          <a:p>
            <a:pPr algn="l"/>
            <a:r>
              <a:rPr lang="lt-LT" cap="none" dirty="0" smtClean="0">
                <a:solidFill>
                  <a:schemeClr val="tx1"/>
                </a:solidFill>
                <a:latin typeface="Times New Roman" panose="02020603050405020304" pitchFamily="18" charset="0"/>
                <a:cs typeface="Times New Roman" panose="02020603050405020304" pitchFamily="18" charset="0"/>
              </a:rPr>
              <a:t>2.2.2 Užsiėmimo/veiklos struktūros kokybė - 16</a:t>
            </a:r>
          </a:p>
          <a:p>
            <a:pPr algn="l"/>
            <a:r>
              <a:rPr lang="lt-LT" cap="none" dirty="0" smtClean="0">
                <a:solidFill>
                  <a:schemeClr val="tx1"/>
                </a:solidFill>
                <a:latin typeface="Times New Roman" panose="02020603050405020304" pitchFamily="18" charset="0"/>
                <a:cs typeface="Times New Roman" panose="02020603050405020304" pitchFamily="18" charset="0"/>
              </a:rPr>
              <a:t>2.3.5 Ugdymo diferencijavimas – 16</a:t>
            </a:r>
          </a:p>
          <a:p>
            <a:pPr algn="l"/>
            <a:r>
              <a:rPr lang="lt-LT" cap="none" dirty="0" smtClean="0">
                <a:solidFill>
                  <a:schemeClr val="tx1"/>
                </a:solidFill>
                <a:latin typeface="Times New Roman" panose="02020603050405020304" pitchFamily="18" charset="0"/>
                <a:cs typeface="Times New Roman" panose="02020603050405020304" pitchFamily="18" charset="0"/>
              </a:rPr>
              <a:t>5.1.1 </a:t>
            </a:r>
            <a:r>
              <a:rPr lang="lt-LT" cap="none" dirty="0">
                <a:solidFill>
                  <a:schemeClr val="tx1"/>
                </a:solidFill>
                <a:latin typeface="Times New Roman" panose="02020603050405020304" pitchFamily="18" charset="0"/>
                <a:cs typeface="Times New Roman" panose="02020603050405020304" pitchFamily="18" charset="0"/>
              </a:rPr>
              <a:t>M</a:t>
            </a:r>
            <a:r>
              <a:rPr lang="lt-LT" cap="none" dirty="0" smtClean="0">
                <a:solidFill>
                  <a:schemeClr val="tx1"/>
                </a:solidFill>
                <a:latin typeface="Times New Roman" panose="02020603050405020304" pitchFamily="18" charset="0"/>
                <a:cs typeface="Times New Roman" panose="02020603050405020304" pitchFamily="18" charset="0"/>
              </a:rPr>
              <a:t>okyklos vizija, misija ir tikslai – 16</a:t>
            </a:r>
          </a:p>
          <a:p>
            <a:pPr algn="l"/>
            <a:r>
              <a:rPr lang="lt-LT" cap="none" dirty="0" smtClean="0">
                <a:solidFill>
                  <a:schemeClr val="tx1"/>
                </a:solidFill>
                <a:latin typeface="Times New Roman" panose="02020603050405020304" pitchFamily="18" charset="0"/>
                <a:cs typeface="Times New Roman" panose="02020603050405020304" pitchFamily="18" charset="0"/>
              </a:rPr>
              <a:t>5.1.4 Plano įgyvendinimas ir jo poveikis – 16</a:t>
            </a:r>
          </a:p>
          <a:p>
            <a:pPr algn="l"/>
            <a:r>
              <a:rPr lang="lt-LT" cap="none" dirty="0" smtClean="0">
                <a:solidFill>
                  <a:schemeClr val="tx1"/>
                </a:solidFill>
                <a:latin typeface="Times New Roman" panose="02020603050405020304" pitchFamily="18" charset="0"/>
                <a:cs typeface="Times New Roman" panose="02020603050405020304" pitchFamily="18" charset="0"/>
              </a:rPr>
              <a:t>5.4.1</a:t>
            </a:r>
            <a:r>
              <a:rPr lang="lt-LT" cap="none" dirty="0">
                <a:solidFill>
                  <a:schemeClr val="tx1"/>
                </a:solidFill>
                <a:latin typeface="Times New Roman" panose="02020603050405020304" pitchFamily="18" charset="0"/>
                <a:cs typeface="Times New Roman" panose="02020603050405020304" pitchFamily="18" charset="0"/>
              </a:rPr>
              <a:t> </a:t>
            </a:r>
            <a:r>
              <a:rPr lang="lt-LT" cap="none" dirty="0" smtClean="0">
                <a:solidFill>
                  <a:schemeClr val="tx1"/>
                </a:solidFill>
                <a:latin typeface="Times New Roman" panose="02020603050405020304" pitchFamily="18" charset="0"/>
                <a:cs typeface="Times New Roman" panose="02020603050405020304" pitchFamily="18" charset="0"/>
              </a:rPr>
              <a:t>Personalo komplektavimas -16</a:t>
            </a:r>
          </a:p>
          <a:p>
            <a:pPr algn="l"/>
            <a:r>
              <a:rPr lang="lt-LT" cap="none" dirty="0" smtClean="0">
                <a:solidFill>
                  <a:schemeClr val="tx1"/>
                </a:solidFill>
                <a:latin typeface="Times New Roman" panose="02020603050405020304" pitchFamily="18" charset="0"/>
                <a:cs typeface="Times New Roman" panose="02020603050405020304" pitchFamily="18" charset="0"/>
              </a:rPr>
              <a:t>5.4.2 Dėmesys personalui – 16</a:t>
            </a:r>
          </a:p>
          <a:p>
            <a:pPr algn="l"/>
            <a:r>
              <a:rPr lang="lt-LT" cap="none" dirty="0" smtClean="0">
                <a:solidFill>
                  <a:schemeClr val="tx1"/>
                </a:solidFill>
                <a:latin typeface="Times New Roman" panose="02020603050405020304" pitchFamily="18" charset="0"/>
                <a:cs typeface="Times New Roman" panose="02020603050405020304" pitchFamily="18" charset="0"/>
              </a:rPr>
              <a:t>5.5.2 Turto vadyba -16</a:t>
            </a:r>
          </a:p>
          <a:p>
            <a:pPr algn="l"/>
            <a:endParaRPr lang="lt-LT" cap="none" dirty="0" smtClean="0">
              <a:solidFill>
                <a:schemeClr val="tx1"/>
              </a:solidFill>
            </a:endParaRPr>
          </a:p>
          <a:p>
            <a:pPr algn="l"/>
            <a:endParaRPr lang="lt-LT" dirty="0">
              <a:solidFill>
                <a:schemeClr val="tx1"/>
              </a:solidFill>
            </a:endParaRPr>
          </a:p>
        </p:txBody>
      </p:sp>
    </p:spTree>
    <p:extLst>
      <p:ext uri="{BB962C8B-B14F-4D97-AF65-F5344CB8AC3E}">
        <p14:creationId xmlns:p14="http://schemas.microsoft.com/office/powerpoint/2010/main" val="25853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775" y="1828799"/>
            <a:ext cx="10364451" cy="2367419"/>
          </a:xfrm>
        </p:spPr>
        <p:txBody>
          <a:bodyPr>
            <a:normAutofit fontScale="90000"/>
          </a:bodyPr>
          <a:lstStyle/>
          <a:p>
            <a:pPr algn="l"/>
            <a:r>
              <a:rPr lang="lt-LT" b="1" cap="none" dirty="0" smtClean="0">
                <a:latin typeface="Times New Roman" panose="02020603050405020304" pitchFamily="18" charset="0"/>
                <a:cs typeface="Times New Roman" panose="02020603050405020304" pitchFamily="18" charset="0"/>
              </a:rPr>
              <a:t>                        Blogiausiai įsivertinti rodikliai</a:t>
            </a:r>
            <a:br>
              <a:rPr lang="lt-LT" b="1" cap="none" dirty="0" smtClean="0">
                <a:latin typeface="Times New Roman" panose="02020603050405020304" pitchFamily="18" charset="0"/>
                <a:cs typeface="Times New Roman" panose="02020603050405020304" pitchFamily="18" charset="0"/>
              </a:rPr>
            </a:br>
            <a:r>
              <a:rPr lang="lt-LT" b="1" cap="none" dirty="0">
                <a:latin typeface="Times New Roman" panose="02020603050405020304" pitchFamily="18" charset="0"/>
                <a:cs typeface="Times New Roman" panose="02020603050405020304" pitchFamily="18" charset="0"/>
              </a:rPr>
              <a:t/>
            </a:r>
            <a:br>
              <a:rPr lang="lt-LT" b="1" cap="none" dirty="0">
                <a:latin typeface="Times New Roman" panose="02020603050405020304" pitchFamily="18" charset="0"/>
                <a:cs typeface="Times New Roman" panose="02020603050405020304" pitchFamily="18" charset="0"/>
              </a:rPr>
            </a:br>
            <a:r>
              <a:rPr lang="lt-LT" sz="2700" cap="none" dirty="0" smtClean="0">
                <a:latin typeface="Times New Roman" panose="02020603050405020304" pitchFamily="18" charset="0"/>
                <a:cs typeface="Times New Roman" panose="02020603050405020304" pitchFamily="18" charset="0"/>
              </a:rPr>
              <a:t>1.4.3 Įvaizdis ir viešieji ryšiai - 5</a:t>
            </a:r>
            <a:br>
              <a:rPr lang="lt-LT" sz="2700" cap="none" dirty="0" smtClean="0">
                <a:latin typeface="Times New Roman" panose="02020603050405020304" pitchFamily="18" charset="0"/>
                <a:cs typeface="Times New Roman" panose="02020603050405020304" pitchFamily="18" charset="0"/>
              </a:rPr>
            </a:br>
            <a:r>
              <a:rPr lang="lt-LT" sz="2700" cap="none" dirty="0" smtClean="0">
                <a:latin typeface="Times New Roman" panose="02020603050405020304" pitchFamily="18" charset="0"/>
                <a:cs typeface="Times New Roman" panose="02020603050405020304" pitchFamily="18" charset="0"/>
              </a:rPr>
              <a:t/>
            </a:r>
            <a:br>
              <a:rPr lang="lt-LT" sz="2700" cap="none" dirty="0" smtClean="0">
                <a:latin typeface="Times New Roman" panose="02020603050405020304" pitchFamily="18" charset="0"/>
                <a:cs typeface="Times New Roman" panose="02020603050405020304" pitchFamily="18" charset="0"/>
              </a:rPr>
            </a:br>
            <a:r>
              <a:rPr lang="lt-LT" sz="2700" cap="none" dirty="0" smtClean="0">
                <a:latin typeface="Times New Roman" panose="02020603050405020304" pitchFamily="18" charset="0"/>
                <a:cs typeface="Times New Roman" panose="02020603050405020304" pitchFamily="18" charset="0"/>
              </a:rPr>
              <a:t>2.2.2 Paslaugų prieinamumas - 5</a:t>
            </a:r>
            <a:br>
              <a:rPr lang="lt-LT" sz="2700" cap="none" dirty="0" smtClean="0">
                <a:latin typeface="Times New Roman" panose="02020603050405020304" pitchFamily="18" charset="0"/>
                <a:cs typeface="Times New Roman" panose="02020603050405020304" pitchFamily="18" charset="0"/>
              </a:rPr>
            </a:br>
            <a:r>
              <a:rPr lang="lt-LT" sz="2700" cap="none" dirty="0" smtClean="0">
                <a:latin typeface="Times New Roman" panose="02020603050405020304" pitchFamily="18" charset="0"/>
                <a:cs typeface="Times New Roman" panose="02020603050405020304" pitchFamily="18" charset="0"/>
              </a:rPr>
              <a:t/>
            </a:r>
            <a:br>
              <a:rPr lang="lt-LT" sz="2700" cap="none" dirty="0" smtClean="0">
                <a:latin typeface="Times New Roman" panose="02020603050405020304" pitchFamily="18" charset="0"/>
                <a:cs typeface="Times New Roman" panose="02020603050405020304" pitchFamily="18" charset="0"/>
              </a:rPr>
            </a:br>
            <a:r>
              <a:rPr lang="lt-LT" sz="2700" cap="none" dirty="0" smtClean="0">
                <a:latin typeface="Times New Roman" panose="02020603050405020304" pitchFamily="18" charset="0"/>
                <a:cs typeface="Times New Roman" panose="02020603050405020304" pitchFamily="18" charset="0"/>
              </a:rPr>
              <a:t>3.1.1 Ugdymo (</a:t>
            </a:r>
            <a:r>
              <a:rPr lang="lt-LT" sz="2700" cap="none" dirty="0" err="1" smtClean="0">
                <a:latin typeface="Times New Roman" panose="02020603050405020304" pitchFamily="18" charset="0"/>
                <a:cs typeface="Times New Roman" panose="02020603050405020304" pitchFamily="18" charset="0"/>
              </a:rPr>
              <a:t>si</a:t>
            </a:r>
            <a:r>
              <a:rPr lang="lt-LT" sz="2700" cap="none" dirty="0" smtClean="0">
                <a:latin typeface="Times New Roman" panose="02020603050405020304" pitchFamily="18" charset="0"/>
                <a:cs typeface="Times New Roman" panose="02020603050405020304" pitchFamily="18" charset="0"/>
              </a:rPr>
              <a:t>) rezultatų pristatymas - 7</a:t>
            </a:r>
            <a:r>
              <a:rPr lang="lt-LT" b="1" cap="none" dirty="0" smtClean="0">
                <a:latin typeface="Times New Roman" panose="02020603050405020304" pitchFamily="18" charset="0"/>
                <a:cs typeface="Times New Roman" panose="02020603050405020304" pitchFamily="18" charset="0"/>
              </a:rPr>
              <a:t/>
            </a:r>
            <a:br>
              <a:rPr lang="lt-LT" b="1" cap="none" dirty="0" smtClean="0">
                <a:latin typeface="Times New Roman" panose="02020603050405020304" pitchFamily="18" charset="0"/>
                <a:cs typeface="Times New Roman" panose="02020603050405020304" pitchFamily="18" charset="0"/>
              </a:rPr>
            </a:br>
            <a:endParaRPr lang="lt-LT"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71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9867" y="889348"/>
            <a:ext cx="10138359" cy="977030"/>
          </a:xfrm>
        </p:spPr>
        <p:txBody>
          <a:bodyPr>
            <a:normAutofit/>
          </a:bodyPr>
          <a:lstStyle/>
          <a:p>
            <a:r>
              <a:rPr lang="lt-LT" dirty="0" smtClean="0">
                <a:latin typeface="Times New Roman" panose="02020603050405020304" pitchFamily="18" charset="0"/>
                <a:cs typeface="Times New Roman" panose="02020603050405020304" pitchFamily="18" charset="0"/>
              </a:rPr>
              <a:t>Giluminiam veiklos kokybės įsivertinimui pasirinkti rodikliai</a:t>
            </a:r>
            <a:endParaRPr lang="lt-LT" dirty="0">
              <a:latin typeface="Times New Roman" panose="02020603050405020304" pitchFamily="18" charset="0"/>
              <a:cs typeface="Times New Roman" panose="02020603050405020304" pitchFamily="18" charset="0"/>
            </a:endParaRPr>
          </a:p>
        </p:txBody>
      </p:sp>
      <p:sp>
        <p:nvSpPr>
          <p:cNvPr id="3" name="Teksto vietos rezervavimo ženklas 2"/>
          <p:cNvSpPr>
            <a:spLocks noGrp="1"/>
          </p:cNvSpPr>
          <p:nvPr>
            <p:ph type="body" sz="half" idx="2"/>
          </p:nvPr>
        </p:nvSpPr>
        <p:spPr>
          <a:xfrm>
            <a:off x="913775" y="2455101"/>
            <a:ext cx="10364452" cy="3347878"/>
          </a:xfrm>
        </p:spPr>
        <p:txBody>
          <a:bodyPr>
            <a:noAutofit/>
          </a:bodyPr>
          <a:lstStyle/>
          <a:p>
            <a:pPr algn="l"/>
            <a:r>
              <a:rPr lang="lt-LT" sz="3600" b="1" cap="none" dirty="0" smtClean="0">
                <a:latin typeface="Times New Roman" panose="02020603050405020304" pitchFamily="18" charset="0"/>
                <a:cs typeface="Times New Roman" panose="02020603050405020304" pitchFamily="18" charset="0"/>
              </a:rPr>
              <a:t>1.3.1  Darbo tvarka ir taisyklės </a:t>
            </a:r>
          </a:p>
          <a:p>
            <a:pPr algn="l"/>
            <a:r>
              <a:rPr lang="lt-LT" sz="3600" b="1" cap="none" dirty="0" smtClean="0">
                <a:latin typeface="Times New Roman" panose="02020603050405020304" pitchFamily="18" charset="0"/>
                <a:cs typeface="Times New Roman" panose="02020603050405020304" pitchFamily="18" charset="0"/>
              </a:rPr>
              <a:t>2.3.4  Ugdymasis bendradarbiaujant</a:t>
            </a:r>
          </a:p>
          <a:p>
            <a:pPr algn="l"/>
            <a:r>
              <a:rPr lang="lt-LT" sz="3600" b="1" cap="none" dirty="0" smtClean="0">
                <a:latin typeface="Times New Roman" panose="02020603050405020304" pitchFamily="18" charset="0"/>
                <a:cs typeface="Times New Roman" panose="02020603050405020304" pitchFamily="18" charset="0"/>
              </a:rPr>
              <a:t>3.1.1  Ugdymosi rezultatų pristatymas</a:t>
            </a:r>
          </a:p>
          <a:p>
            <a:pPr algn="l"/>
            <a:endParaRPr lang="lt-LT" sz="1800" dirty="0"/>
          </a:p>
        </p:txBody>
      </p:sp>
    </p:spTree>
    <p:extLst>
      <p:ext uri="{BB962C8B-B14F-4D97-AF65-F5344CB8AC3E}">
        <p14:creationId xmlns:p14="http://schemas.microsoft.com/office/powerpoint/2010/main" val="920669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701800" y="1853851"/>
            <a:ext cx="8293100" cy="901875"/>
          </a:xfrm>
        </p:spPr>
        <p:txBody>
          <a:bodyPr>
            <a:normAutofit fontScale="90000"/>
          </a:bodyPr>
          <a:lstStyle/>
          <a:p>
            <a:r>
              <a:rPr lang="lt-LT" sz="4000" cap="none" dirty="0" smtClean="0">
                <a:latin typeface="Times New Roman" panose="02020603050405020304" pitchFamily="18" charset="0"/>
                <a:cs typeface="Times New Roman" panose="02020603050405020304" pitchFamily="18" charset="0"/>
              </a:rPr>
              <a:t>           </a:t>
            </a:r>
            <a:br>
              <a:rPr lang="lt-LT" sz="4000" cap="none" dirty="0" smtClean="0">
                <a:latin typeface="Times New Roman" panose="02020603050405020304" pitchFamily="18" charset="0"/>
                <a:cs typeface="Times New Roman" panose="02020603050405020304" pitchFamily="18" charset="0"/>
              </a:rPr>
            </a:br>
            <a:r>
              <a:rPr lang="lt-LT" sz="4000" cap="none" dirty="0">
                <a:latin typeface="Times New Roman" panose="02020603050405020304" pitchFamily="18" charset="0"/>
                <a:cs typeface="Times New Roman" panose="02020603050405020304" pitchFamily="18" charset="0"/>
              </a:rPr>
              <a:t/>
            </a:r>
            <a:br>
              <a:rPr lang="lt-LT" sz="4000" cap="none" dirty="0">
                <a:latin typeface="Times New Roman" panose="02020603050405020304" pitchFamily="18" charset="0"/>
                <a:cs typeface="Times New Roman" panose="02020603050405020304" pitchFamily="18" charset="0"/>
              </a:rPr>
            </a:br>
            <a:r>
              <a:rPr lang="lt-LT" sz="4000" cap="none" dirty="0" smtClean="0">
                <a:latin typeface="Times New Roman" panose="02020603050405020304" pitchFamily="18" charset="0"/>
                <a:cs typeface="Times New Roman" panose="02020603050405020304" pitchFamily="18" charset="0"/>
              </a:rPr>
              <a:t/>
            </a:r>
            <a:br>
              <a:rPr lang="lt-LT" sz="4000" cap="none" dirty="0" smtClean="0">
                <a:latin typeface="Times New Roman" panose="02020603050405020304" pitchFamily="18" charset="0"/>
                <a:cs typeface="Times New Roman" panose="02020603050405020304" pitchFamily="18" charset="0"/>
              </a:rPr>
            </a:br>
            <a:r>
              <a:rPr lang="lt-LT" sz="4000" cap="none" dirty="0" smtClean="0">
                <a:latin typeface="Times New Roman" panose="02020603050405020304" pitchFamily="18" charset="0"/>
                <a:cs typeface="Times New Roman" panose="02020603050405020304" pitchFamily="18" charset="0"/>
              </a:rPr>
              <a:t>    </a:t>
            </a:r>
            <a:r>
              <a:rPr lang="lt-LT" sz="7300" cap="none" dirty="0" smtClean="0">
                <a:latin typeface="Times New Roman" panose="02020603050405020304" pitchFamily="18" charset="0"/>
                <a:cs typeface="Times New Roman" panose="02020603050405020304" pitchFamily="18" charset="0"/>
              </a:rPr>
              <a:t>Veiklos kokybės                                              giluminio įsivertinimo</a:t>
            </a:r>
            <a:r>
              <a:rPr lang="lt-LT" sz="7300" dirty="0" smtClean="0"/>
              <a:t/>
            </a:r>
            <a:br>
              <a:rPr lang="lt-LT" sz="7300" dirty="0" smtClean="0"/>
            </a:br>
            <a:r>
              <a:rPr lang="lt-LT" sz="7300" dirty="0" smtClean="0"/>
              <a:t/>
            </a:r>
            <a:br>
              <a:rPr lang="lt-LT" sz="7300" dirty="0" smtClean="0"/>
            </a:br>
            <a:r>
              <a:rPr lang="lt-LT" sz="6700" dirty="0" smtClean="0">
                <a:latin typeface="Times New Roman" panose="02020603050405020304" pitchFamily="18" charset="0"/>
                <a:cs typeface="Times New Roman" panose="02020603050405020304" pitchFamily="18" charset="0"/>
              </a:rPr>
              <a:t>IŠVADOS – </a:t>
            </a:r>
            <a:r>
              <a:rPr lang="lt-LT" dirty="0" smtClean="0"/>
              <a:t/>
            </a:r>
            <a:br>
              <a:rPr lang="lt-LT" dirty="0" smtClean="0"/>
            </a:br>
            <a:r>
              <a:rPr lang="lt-LT" dirty="0" smtClean="0"/>
              <a:t/>
            </a:r>
            <a:br>
              <a:rPr lang="lt-LT" dirty="0" smtClean="0"/>
            </a:br>
            <a:r>
              <a:rPr lang="lt-LT" sz="7300" dirty="0" smtClean="0">
                <a:latin typeface="Times New Roman" panose="02020603050405020304" pitchFamily="18" charset="0"/>
                <a:cs typeface="Times New Roman" panose="02020603050405020304" pitchFamily="18" charset="0"/>
              </a:rPr>
              <a:t>Rekomendacijos</a:t>
            </a:r>
            <a:endParaRPr lang="lt-LT" sz="7300"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duotone>
              <a:prstClr val="black"/>
              <a:schemeClr val="bg2">
                <a:lumMod val="75000"/>
                <a:tint val="45000"/>
                <a:satMod val="400000"/>
              </a:schemeClr>
            </a:duotone>
          </a:blip>
          <a:stretch>
            <a:fillRect/>
          </a:stretch>
        </p:blipFill>
        <p:spPr>
          <a:xfrm>
            <a:off x="9250018" y="5314122"/>
            <a:ext cx="2809460" cy="1543878"/>
          </a:xfrm>
          <a:prstGeom prst="rect">
            <a:avLst/>
          </a:prstGeom>
        </p:spPr>
      </p:pic>
      <p:pic>
        <p:nvPicPr>
          <p:cNvPr id="3" name="Paveikslėlis 2"/>
          <p:cNvPicPr>
            <a:picLocks noChangeAspect="1"/>
          </p:cNvPicPr>
          <p:nvPr/>
        </p:nvPicPr>
        <p:blipFill>
          <a:blip r:embed="rId3">
            <a:duotone>
              <a:prstClr val="black"/>
              <a:schemeClr val="bg2">
                <a:lumMod val="40000"/>
                <a:lumOff val="60000"/>
                <a:tint val="45000"/>
                <a:satMod val="400000"/>
              </a:schemeClr>
            </a:duotone>
          </a:blip>
          <a:stretch>
            <a:fillRect/>
          </a:stretch>
        </p:blipFill>
        <p:spPr>
          <a:xfrm>
            <a:off x="1181100" y="507999"/>
            <a:ext cx="1765300" cy="990601"/>
          </a:xfrm>
          <a:prstGeom prst="rect">
            <a:avLst/>
          </a:prstGeom>
        </p:spPr>
      </p:pic>
    </p:spTree>
    <p:extLst>
      <p:ext uri="{BB962C8B-B14F-4D97-AF65-F5344CB8AC3E}">
        <p14:creationId xmlns:p14="http://schemas.microsoft.com/office/powerpoint/2010/main" val="94398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dirty="0">
                <a:latin typeface="Times New Roman" panose="02020603050405020304" pitchFamily="18" charset="0"/>
                <a:cs typeface="Times New Roman" panose="02020603050405020304" pitchFamily="18" charset="0"/>
              </a:rPr>
              <a:t>tyrime dalyvavusių dalyvių skaičius</a:t>
            </a:r>
            <a:endParaRPr lang="lt-LT" dirty="0"/>
          </a:p>
        </p:txBody>
      </p:sp>
      <p:graphicFrame>
        <p:nvGraphicFramePr>
          <p:cNvPr id="5" name="Turinio vietos rezervavimo ženklas 4"/>
          <p:cNvGraphicFramePr>
            <a:graphicFrameLocks noGrp="1"/>
          </p:cNvGraphicFramePr>
          <p:nvPr>
            <p:ph sz="quarter" idx="13"/>
            <p:extLst>
              <p:ext uri="{D42A27DB-BD31-4B8C-83A1-F6EECF244321}">
                <p14:modId xmlns:p14="http://schemas.microsoft.com/office/powerpoint/2010/main" val="2054342430"/>
              </p:ext>
            </p:extLst>
          </p:nvPr>
        </p:nvGraphicFramePr>
        <p:xfrm>
          <a:off x="463826" y="1789043"/>
          <a:ext cx="7275444" cy="4439479"/>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3"/>
          <p:cNvSpPr>
            <a:spLocks noGrp="1"/>
          </p:cNvSpPr>
          <p:nvPr>
            <p:ph sz="quarter" idx="14"/>
          </p:nvPr>
        </p:nvSpPr>
        <p:spPr>
          <a:xfrm>
            <a:off x="7063408" y="2367092"/>
            <a:ext cx="5035827" cy="3424107"/>
          </a:xfrm>
        </p:spPr>
        <p:txBody>
          <a:bodyPr/>
          <a:lstStyle/>
          <a:p>
            <a:r>
              <a:rPr lang="lt-LT" sz="2800" cap="none" dirty="0">
                <a:latin typeface="Times New Roman" panose="02020603050405020304" pitchFamily="18" charset="0"/>
                <a:cs typeface="Times New Roman" panose="02020603050405020304" pitchFamily="18" charset="0"/>
              </a:rPr>
              <a:t>N</a:t>
            </a:r>
            <a:r>
              <a:rPr lang="lt-LT" sz="2800" cap="none" dirty="0" smtClean="0">
                <a:latin typeface="Times New Roman" panose="02020603050405020304" pitchFamily="18" charset="0"/>
                <a:cs typeface="Times New Roman" panose="02020603050405020304" pitchFamily="18" charset="0"/>
              </a:rPr>
              <a:t>eformaliojo švietimo(sportas) mokytojai 19 dalyvavo 17</a:t>
            </a:r>
          </a:p>
          <a:p>
            <a:r>
              <a:rPr lang="lt-LT" sz="2800" cap="none" dirty="0">
                <a:latin typeface="Times New Roman" panose="02020603050405020304" pitchFamily="18" charset="0"/>
                <a:cs typeface="Times New Roman" panose="02020603050405020304" pitchFamily="18" charset="0"/>
              </a:rPr>
              <a:t>M</a:t>
            </a:r>
            <a:r>
              <a:rPr lang="lt-LT" sz="2800" cap="none" dirty="0" smtClean="0">
                <a:latin typeface="Times New Roman" panose="02020603050405020304" pitchFamily="18" charset="0"/>
                <a:cs typeface="Times New Roman" panose="02020603050405020304" pitchFamily="18" charset="0"/>
              </a:rPr>
              <a:t>okinių 373 dalyvavo 229</a:t>
            </a:r>
          </a:p>
          <a:p>
            <a:r>
              <a:rPr lang="lt-LT" sz="2800" cap="none" dirty="0">
                <a:latin typeface="Times New Roman" panose="02020603050405020304" pitchFamily="18" charset="0"/>
                <a:cs typeface="Times New Roman" panose="02020603050405020304" pitchFamily="18" charset="0"/>
              </a:rPr>
              <a:t>T</a:t>
            </a:r>
            <a:r>
              <a:rPr lang="lt-LT" sz="2800" cap="none" dirty="0" smtClean="0">
                <a:latin typeface="Times New Roman" panose="02020603050405020304" pitchFamily="18" charset="0"/>
                <a:cs typeface="Times New Roman" panose="02020603050405020304" pitchFamily="18" charset="0"/>
              </a:rPr>
              <a:t>ėvų 379 dalyvavo 202</a:t>
            </a: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578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šelis">
  <a:themeElements>
    <a:clrScheme name="Lašelis">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Lašeli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šelis">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Lašelis</Template>
  <TotalTime>2939</TotalTime>
  <Words>1848</Words>
  <Application>Microsoft Office PowerPoint</Application>
  <PresentationFormat>Plačiaekranė</PresentationFormat>
  <Paragraphs>141</Paragraphs>
  <Slides>36</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36</vt:i4>
      </vt:variant>
    </vt:vector>
  </HeadingPairs>
  <TitlesOfParts>
    <vt:vector size="44" baseType="lpstr">
      <vt:lpstr>Arial</vt:lpstr>
      <vt:lpstr>Bookman Old Style</vt:lpstr>
      <vt:lpstr>Calibri</vt:lpstr>
      <vt:lpstr>Calisto MT</vt:lpstr>
      <vt:lpstr>Times New Roman</vt:lpstr>
      <vt:lpstr>Tw Cen MT</vt:lpstr>
      <vt:lpstr>Wingdings</vt:lpstr>
      <vt:lpstr>Lašelis</vt:lpstr>
      <vt:lpstr>             Kretingos sporto mokyklos 2018-2019 mokslo metų veiklos kokybės įsivertinimas</vt:lpstr>
      <vt:lpstr>„PowerPoint“ pateiktis</vt:lpstr>
      <vt:lpstr>„PowerPoint“ pateiktis</vt:lpstr>
      <vt:lpstr>„PowerPoint“ pateiktis</vt:lpstr>
      <vt:lpstr>Plačiojo įsivertinimo rezultatai  Geriausiai įsivertinti rodikliai</vt:lpstr>
      <vt:lpstr>                        Blogiausiai įsivertinti rodikliai  1.4.3 Įvaizdis ir viešieji ryšiai - 5  2.2.2 Paslaugų prieinamumas - 5  3.1.1 Ugdymo (si) rezultatų pristatymas - 7 </vt:lpstr>
      <vt:lpstr>Giluminiam veiklos kokybės įsivertinimui pasirinkti rodikliai</vt:lpstr>
      <vt:lpstr>                  Veiklos kokybės                                              giluminio įsivertinimo  IŠVADOS –   Rekomendacijos</vt:lpstr>
      <vt:lpstr>tyrime dalyvavusių dalyvių skaičius</vt:lpstr>
      <vt:lpstr>3.1.1 RODIKLIS   Ugdymo(si) rezultatų pristatymas – pasiektų rezultatų pristatymas ugdytiniams/globėjams, pristatymo būdai ir formos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2.3.4   RODIKLIS  Ugdymasis bendradarbiaujant – ugdytinių gebėjimas ir noras dirbti bendradarbiaujant įvairios sudėties ir dydžio grupėse. Ugdytinių savitarpio pagalba.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Kretingos sporto mokyklos veiklos kokybės įsivertinimas</dc:title>
  <dc:creator>Vartotojas</dc:creator>
  <cp:lastModifiedBy>Remigijus Malakauskas</cp:lastModifiedBy>
  <cp:revision>118</cp:revision>
  <dcterms:created xsi:type="dcterms:W3CDTF">2019-04-24T08:15:17Z</dcterms:created>
  <dcterms:modified xsi:type="dcterms:W3CDTF">2019-08-26T11:57:37Z</dcterms:modified>
</cp:coreProperties>
</file>